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1"/>
    <p:sldMasterId id="2147483685" r:id="rId2"/>
    <p:sldMasterId id="2147483695" r:id="rId3"/>
  </p:sldMasterIdLst>
  <p:notesMasterIdLst>
    <p:notesMasterId r:id="rId19"/>
  </p:notesMasterIdLst>
  <p:sldIdLst>
    <p:sldId id="256" r:id="rId4"/>
    <p:sldId id="262" r:id="rId5"/>
    <p:sldId id="2034" r:id="rId6"/>
    <p:sldId id="2040" r:id="rId7"/>
    <p:sldId id="2046" r:id="rId8"/>
    <p:sldId id="2047" r:id="rId9"/>
    <p:sldId id="2048" r:id="rId10"/>
    <p:sldId id="2043" r:id="rId11"/>
    <p:sldId id="2042" r:id="rId12"/>
    <p:sldId id="2045" r:id="rId13"/>
    <p:sldId id="2044" r:id="rId14"/>
    <p:sldId id="2041" r:id="rId15"/>
    <p:sldId id="314" r:id="rId16"/>
    <p:sldId id="339" r:id="rId17"/>
    <p:sldId id="286" r:id="rId18"/>
  </p:sldIdLst>
  <p:sldSz cx="9144000" cy="5143500" type="screen16x9"/>
  <p:notesSz cx="6858000" cy="9144000"/>
  <p:defaultTextStyle>
    <a:defPPr>
      <a:defRPr lang="de-D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inführung" id="{B83689A9-98F3-6E47-A001-2299591D080E}">
          <p14:sldIdLst>
            <p14:sldId id="256"/>
            <p14:sldId id="262"/>
            <p14:sldId id="2034"/>
            <p14:sldId id="2040"/>
            <p14:sldId id="2046"/>
            <p14:sldId id="2047"/>
          </p14:sldIdLst>
        </p14:section>
        <p14:section name="RShiny" id="{4B897666-7809-F04B-8096-A7A755300F39}">
          <p14:sldIdLst>
            <p14:sldId id="2048"/>
            <p14:sldId id="2043"/>
            <p14:sldId id="2042"/>
            <p14:sldId id="2045"/>
            <p14:sldId id="2044"/>
          </p14:sldIdLst>
        </p14:section>
        <p14:section name="Abschluss" id="{31AB1047-6D45-F241-AE82-5CF6494EB83B}">
          <p14:sldIdLst>
            <p14:sldId id="2041"/>
            <p14:sldId id="314"/>
            <p14:sldId id="339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na Hauser" initials="NH" lastIdx="3" clrIdx="0">
    <p:extLst>
      <p:ext uri="{19B8F6BF-5375-455C-9EA6-DF929625EA0E}">
        <p15:presenceInfo xmlns:p15="http://schemas.microsoft.com/office/powerpoint/2012/main" userId="S::nina.h@correlaid.onmicrosoft.com::61c7f937-fce4-4fdf-9588-026a8cd6e07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5A76"/>
    <a:srgbClr val="FEFFFE"/>
    <a:srgbClr val="AEEB00"/>
    <a:srgbClr val="FF80AB"/>
    <a:srgbClr val="FFEB3B"/>
    <a:srgbClr val="135399"/>
    <a:srgbClr val="7C6491"/>
    <a:srgbClr val="B2B2B1"/>
    <a:srgbClr val="2A64A8"/>
    <a:srgbClr val="1252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80"/>
    <p:restoredTop sz="76735"/>
  </p:normalViewPr>
  <p:slideViewPr>
    <p:cSldViewPr snapToGrid="0" snapToObjects="1">
      <p:cViewPr>
        <p:scale>
          <a:sx n="135" d="100"/>
          <a:sy n="135" d="100"/>
        </p:scale>
        <p:origin x="144" y="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F2524B-4774-4545-9BED-C811F6C667F2}" type="datetimeFigureOut">
              <a:rPr lang="en-US" smtClean="0"/>
              <a:t>3/18/21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3A3196-2763-F541-B3D4-850012EC33B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905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A3196-2763-F541-B3D4-850012EC33BA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470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A3196-2763-F541-B3D4-850012EC33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968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Web-</a:t>
            </a:r>
            <a:r>
              <a:rPr lang="en-GB" dirty="0" err="1"/>
              <a:t>Applikationen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 </a:t>
            </a:r>
            <a:r>
              <a:rPr lang="en-GB" dirty="0" err="1"/>
              <a:t>Softwareprogramme</a:t>
            </a:r>
            <a:r>
              <a:rPr lang="en-GB" dirty="0"/>
              <a:t>, </a:t>
            </a:r>
            <a:r>
              <a:rPr lang="en-GB" dirty="0" err="1"/>
              <a:t>deren</a:t>
            </a:r>
            <a:r>
              <a:rPr lang="en-GB" dirty="0"/>
              <a:t> </a:t>
            </a:r>
            <a:r>
              <a:rPr lang="en-GB" dirty="0" err="1"/>
              <a:t>Sphäre</a:t>
            </a:r>
            <a:r>
              <a:rPr lang="en-GB" dirty="0"/>
              <a:t> </a:t>
            </a:r>
            <a:r>
              <a:rPr lang="en-GB" dirty="0" err="1"/>
              <a:t>sich</a:t>
            </a:r>
            <a:r>
              <a:rPr lang="en-GB" dirty="0"/>
              <a:t> </a:t>
            </a:r>
            <a:r>
              <a:rPr lang="en-GB" dirty="0" err="1"/>
              <a:t>nich</a:t>
            </a:r>
            <a:r>
              <a:rPr lang="en-GB" dirty="0"/>
              <a:t> </a:t>
            </a:r>
            <a:r>
              <a:rPr lang="en-GB" dirty="0" err="1"/>
              <a:t>lokal</a:t>
            </a:r>
            <a:r>
              <a:rPr lang="en-GB" dirty="0"/>
              <a:t> auf </a:t>
            </a:r>
            <a:r>
              <a:rPr lang="en-GB" dirty="0" err="1"/>
              <a:t>Euren</a:t>
            </a:r>
            <a:r>
              <a:rPr lang="en-GB" dirty="0"/>
              <a:t> </a:t>
            </a:r>
            <a:r>
              <a:rPr lang="en-GB" dirty="0" err="1"/>
              <a:t>Computern</a:t>
            </a:r>
            <a:r>
              <a:rPr lang="en-GB" dirty="0"/>
              <a:t> </a:t>
            </a:r>
            <a:r>
              <a:rPr lang="en-GB" dirty="0" err="1"/>
              <a:t>sondern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World Wide Web </a:t>
            </a:r>
            <a:r>
              <a:rPr lang="en-GB" dirty="0" err="1"/>
              <a:t>befindet</a:t>
            </a:r>
            <a:r>
              <a:rPr lang="en-GB" dirty="0"/>
              <a:t>. Von </a:t>
            </a:r>
            <a:r>
              <a:rPr lang="en-GB" dirty="0" err="1"/>
              <a:t>Spielen</a:t>
            </a:r>
            <a:r>
              <a:rPr lang="en-GB" dirty="0"/>
              <a:t> </a:t>
            </a:r>
            <a:r>
              <a:rPr lang="en-GB" dirty="0" err="1"/>
              <a:t>wie</a:t>
            </a:r>
            <a:r>
              <a:rPr lang="en-GB" dirty="0"/>
              <a:t> </a:t>
            </a:r>
            <a:r>
              <a:rPr lang="en-GB" dirty="0" err="1"/>
              <a:t>CandyCrush</a:t>
            </a:r>
            <a:r>
              <a:rPr lang="en-GB" dirty="0"/>
              <a:t> bis Social Media </a:t>
            </a:r>
            <a:r>
              <a:rPr lang="en-GB" dirty="0" err="1"/>
              <a:t>Applikationen</a:t>
            </a:r>
            <a:r>
              <a:rPr lang="en-GB" dirty="0"/>
              <a:t> </a:t>
            </a:r>
            <a:r>
              <a:rPr lang="en-GB" dirty="0" err="1"/>
              <a:t>wie</a:t>
            </a:r>
            <a:r>
              <a:rPr lang="en-GB" dirty="0"/>
              <a:t> WhatsApp </a:t>
            </a:r>
            <a:r>
              <a:rPr lang="en-GB" dirty="0" err="1"/>
              <a:t>oder</a:t>
            </a:r>
            <a:r>
              <a:rPr lang="en-GB" dirty="0"/>
              <a:t> </a:t>
            </a:r>
            <a:r>
              <a:rPr lang="en-GB" dirty="0" err="1"/>
              <a:t>Telegramm</a:t>
            </a:r>
            <a:r>
              <a:rPr lang="en-GB" dirty="0"/>
              <a:t> </a:t>
            </a:r>
            <a:r>
              <a:rPr lang="en-GB" dirty="0" err="1"/>
              <a:t>erfüllen</a:t>
            </a:r>
            <a:r>
              <a:rPr lang="en-GB" dirty="0"/>
              <a:t> </a:t>
            </a:r>
            <a:r>
              <a:rPr lang="en-GB" dirty="0" err="1"/>
              <a:t>sie</a:t>
            </a:r>
            <a:r>
              <a:rPr lang="en-GB" dirty="0"/>
              <a:t> </a:t>
            </a:r>
            <a:r>
              <a:rPr lang="en-GB" dirty="0" err="1"/>
              <a:t>unterschiedlichste</a:t>
            </a:r>
            <a:r>
              <a:rPr lang="en-GB" dirty="0"/>
              <a:t> </a:t>
            </a:r>
            <a:r>
              <a:rPr lang="en-GB" dirty="0" err="1"/>
              <a:t>Funktionen</a:t>
            </a:r>
            <a:r>
              <a:rPr lang="en-GB" dirty="0"/>
              <a:t>.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Datenanalyst:innen</a:t>
            </a:r>
            <a:r>
              <a:rPr lang="en-GB" dirty="0"/>
              <a:t> </a:t>
            </a:r>
            <a:r>
              <a:rPr lang="en-GB" dirty="0" err="1"/>
              <a:t>liegt</a:t>
            </a:r>
            <a:r>
              <a:rPr lang="en-GB" dirty="0"/>
              <a:t> </a:t>
            </a:r>
            <a:r>
              <a:rPr lang="en-GB" dirty="0" err="1"/>
              <a:t>unser</a:t>
            </a:r>
            <a:r>
              <a:rPr lang="en-GB" dirty="0"/>
              <a:t> </a:t>
            </a:r>
            <a:r>
              <a:rPr lang="en-GB" dirty="0" err="1"/>
              <a:t>Fokus</a:t>
            </a:r>
            <a:r>
              <a:rPr lang="en-GB" dirty="0"/>
              <a:t> </a:t>
            </a:r>
            <a:r>
              <a:rPr lang="en-GB" dirty="0" err="1"/>
              <a:t>natürlich</a:t>
            </a:r>
            <a:r>
              <a:rPr lang="en-GB" dirty="0"/>
              <a:t> </a:t>
            </a:r>
            <a:r>
              <a:rPr lang="en-GB" dirty="0" err="1"/>
              <a:t>nicht</a:t>
            </a:r>
            <a:r>
              <a:rPr lang="en-GB" dirty="0"/>
              <a:t> auf </a:t>
            </a:r>
            <a:r>
              <a:rPr lang="en-GB" dirty="0" err="1"/>
              <a:t>Farbbomben</a:t>
            </a:r>
            <a:r>
              <a:rPr lang="en-GB" dirty="0"/>
              <a:t> und das </a:t>
            </a:r>
            <a:r>
              <a:rPr lang="en-GB" dirty="0" err="1"/>
              <a:t>Rätsel</a:t>
            </a:r>
            <a:r>
              <a:rPr lang="en-GB" dirty="0"/>
              <a:t>, </a:t>
            </a:r>
            <a:r>
              <a:rPr lang="en-GB" dirty="0" err="1"/>
              <a:t>wie</a:t>
            </a:r>
            <a:r>
              <a:rPr lang="en-GB" dirty="0"/>
              <a:t> man am </a:t>
            </a:r>
            <a:r>
              <a:rPr lang="en-GB" dirty="0" err="1"/>
              <a:t>meisten</a:t>
            </a:r>
            <a:r>
              <a:rPr lang="en-GB" dirty="0"/>
              <a:t> Bonbons </a:t>
            </a:r>
            <a:r>
              <a:rPr lang="en-GB" dirty="0" err="1"/>
              <a:t>eliminiert</a:t>
            </a:r>
            <a:r>
              <a:rPr lang="en-GB" dirty="0"/>
              <a:t> </a:t>
            </a:r>
            <a:r>
              <a:rPr lang="en-GB" dirty="0" err="1"/>
              <a:t>sondern</a:t>
            </a:r>
            <a:r>
              <a:rPr lang="en-GB" dirty="0"/>
              <a:t> </a:t>
            </a:r>
            <a:r>
              <a:rPr lang="en-GB" dirty="0" err="1"/>
              <a:t>darauf</a:t>
            </a:r>
            <a:r>
              <a:rPr lang="en-GB" dirty="0"/>
              <a:t>, </a:t>
            </a:r>
            <a:r>
              <a:rPr lang="en-GB" dirty="0" err="1"/>
              <a:t>wie</a:t>
            </a:r>
            <a:r>
              <a:rPr lang="en-GB" dirty="0"/>
              <a:t> man die </a:t>
            </a:r>
            <a:r>
              <a:rPr lang="en-GB" dirty="0" err="1"/>
              <a:t>Kommunikation</a:t>
            </a:r>
            <a:r>
              <a:rPr lang="en-GB" dirty="0"/>
              <a:t> und Analyse von </a:t>
            </a:r>
            <a:r>
              <a:rPr lang="en-GB" dirty="0" err="1"/>
              <a:t>Daten</a:t>
            </a:r>
            <a:r>
              <a:rPr lang="en-GB" dirty="0"/>
              <a:t> Leichter </a:t>
            </a:r>
            <a:r>
              <a:rPr lang="en-GB" dirty="0" err="1"/>
              <a:t>machen</a:t>
            </a:r>
            <a:r>
              <a:rPr lang="en-GB" dirty="0"/>
              <a:t> </a:t>
            </a:r>
            <a:r>
              <a:rPr lang="en-GB" dirty="0" err="1"/>
              <a:t>kann</a:t>
            </a:r>
            <a:r>
              <a:rPr lang="en-GB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A3196-2763-F541-B3D4-850012EC33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24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A3196-2763-F541-B3D4-850012EC33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589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Das </a:t>
            </a:r>
            <a:r>
              <a:rPr lang="en-GB" dirty="0" err="1"/>
              <a:t>Ganze</a:t>
            </a:r>
            <a:r>
              <a:rPr lang="en-GB" dirty="0"/>
              <a:t> </a:t>
            </a:r>
            <a:r>
              <a:rPr lang="en-GB" dirty="0" err="1"/>
              <a:t>kann</a:t>
            </a:r>
            <a:r>
              <a:rPr lang="en-GB" dirty="0"/>
              <a:t> man </a:t>
            </a:r>
            <a:r>
              <a:rPr lang="en-GB" dirty="0" err="1"/>
              <a:t>sich</a:t>
            </a:r>
            <a:r>
              <a:rPr lang="en-GB" dirty="0"/>
              <a:t> so </a:t>
            </a:r>
            <a:r>
              <a:rPr lang="en-GB" dirty="0" err="1"/>
              <a:t>vorstellen</a:t>
            </a:r>
            <a:r>
              <a:rPr lang="en-GB" dirty="0"/>
              <a:t>: </a:t>
            </a:r>
            <a:r>
              <a:rPr lang="en-GB" dirty="0" err="1"/>
              <a:t>Euer</a:t>
            </a:r>
            <a:r>
              <a:rPr lang="en-GB" dirty="0"/>
              <a:t> </a:t>
            </a:r>
            <a:r>
              <a:rPr lang="en-GB" dirty="0" err="1"/>
              <a:t>Körper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die UI, also </a:t>
            </a:r>
            <a:r>
              <a:rPr lang="en-GB" dirty="0" err="1"/>
              <a:t>alles</a:t>
            </a:r>
            <a:r>
              <a:rPr lang="en-GB" dirty="0"/>
              <a:t>, was man </a:t>
            </a:r>
            <a:r>
              <a:rPr lang="en-GB" dirty="0" err="1"/>
              <a:t>sehen</a:t>
            </a:r>
            <a:r>
              <a:rPr lang="en-GB" dirty="0"/>
              <a:t> </a:t>
            </a:r>
            <a:r>
              <a:rPr lang="en-GB" dirty="0" err="1"/>
              <a:t>kann</a:t>
            </a:r>
            <a:r>
              <a:rPr lang="en-GB" dirty="0"/>
              <a:t>. Was </a:t>
            </a:r>
            <a:r>
              <a:rPr lang="en-GB" dirty="0" err="1"/>
              <a:t>Euer</a:t>
            </a:r>
            <a:r>
              <a:rPr lang="en-GB" dirty="0"/>
              <a:t> </a:t>
            </a:r>
            <a:r>
              <a:rPr lang="en-GB" dirty="0" err="1"/>
              <a:t>Körper</a:t>
            </a:r>
            <a:r>
              <a:rPr lang="en-GB" dirty="0"/>
              <a:t> tun </a:t>
            </a:r>
            <a:r>
              <a:rPr lang="en-GB" dirty="0" err="1"/>
              <a:t>soll</a:t>
            </a:r>
            <a:r>
              <a:rPr lang="en-GB" dirty="0"/>
              <a:t>, </a:t>
            </a:r>
            <a:r>
              <a:rPr lang="en-GB" dirty="0" err="1"/>
              <a:t>sagt</a:t>
            </a:r>
            <a:r>
              <a:rPr lang="en-GB" dirty="0"/>
              <a:t> </a:t>
            </a:r>
            <a:r>
              <a:rPr lang="en-GB" dirty="0" err="1"/>
              <a:t>Euch</a:t>
            </a:r>
            <a:r>
              <a:rPr lang="en-GB" dirty="0"/>
              <a:t> </a:t>
            </a:r>
            <a:r>
              <a:rPr lang="en-GB" dirty="0" err="1"/>
              <a:t>Euer</a:t>
            </a:r>
            <a:r>
              <a:rPr lang="en-GB" dirty="0"/>
              <a:t> </a:t>
            </a:r>
            <a:r>
              <a:rPr lang="en-GB" dirty="0" err="1"/>
              <a:t>Gehirn</a:t>
            </a:r>
            <a:r>
              <a:rPr lang="en-GB" dirty="0"/>
              <a:t>, der Server. </a:t>
            </a:r>
            <a:r>
              <a:rPr lang="en-GB" dirty="0" err="1"/>
              <a:t>Diesen</a:t>
            </a:r>
            <a:r>
              <a:rPr lang="en-GB" dirty="0"/>
              <a:t> </a:t>
            </a:r>
            <a:r>
              <a:rPr lang="en-GB" dirty="0" err="1"/>
              <a:t>kann</a:t>
            </a:r>
            <a:r>
              <a:rPr lang="en-GB" dirty="0"/>
              <a:t> man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Anleitung</a:t>
            </a:r>
            <a:r>
              <a:rPr lang="en-GB" dirty="0"/>
              <a:t> verstehen: </a:t>
            </a:r>
            <a:r>
              <a:rPr lang="en-GB" dirty="0" err="1"/>
              <a:t>Damit</a:t>
            </a:r>
            <a:r>
              <a:rPr lang="en-GB" dirty="0"/>
              <a:t> </a:t>
            </a:r>
            <a:r>
              <a:rPr lang="en-GB" dirty="0" err="1"/>
              <a:t>wir</a:t>
            </a:r>
            <a:r>
              <a:rPr lang="en-GB" dirty="0"/>
              <a:t>, </a:t>
            </a:r>
            <a:r>
              <a:rPr lang="en-GB" dirty="0" err="1"/>
              <a:t>wenn</a:t>
            </a:r>
            <a:r>
              <a:rPr lang="en-GB" dirty="0"/>
              <a:t> </a:t>
            </a:r>
            <a:r>
              <a:rPr lang="en-GB" dirty="0" err="1"/>
              <a:t>wir</a:t>
            </a:r>
            <a:r>
              <a:rPr lang="en-GB" dirty="0"/>
              <a:t> </a:t>
            </a:r>
            <a:r>
              <a:rPr lang="en-GB" dirty="0" err="1"/>
              <a:t>uns</a:t>
            </a:r>
            <a:r>
              <a:rPr lang="en-GB" dirty="0"/>
              <a:t> </a:t>
            </a:r>
            <a:r>
              <a:rPr lang="en-GB" dirty="0" err="1"/>
              <a:t>verlieben</a:t>
            </a:r>
            <a:r>
              <a:rPr lang="en-GB" dirty="0"/>
              <a:t>, </a:t>
            </a:r>
            <a:r>
              <a:rPr lang="en-GB" dirty="0" err="1"/>
              <a:t>auch</a:t>
            </a:r>
            <a:r>
              <a:rPr lang="en-GB" dirty="0"/>
              <a:t> so </a:t>
            </a:r>
            <a:r>
              <a:rPr lang="en-GB" dirty="0" err="1"/>
              <a:t>aussehen</a:t>
            </a:r>
            <a:r>
              <a:rPr lang="en-GB" dirty="0"/>
              <a:t>, </a:t>
            </a:r>
            <a:r>
              <a:rPr lang="en-GB" dirty="0" err="1"/>
              <a:t>sendet</a:t>
            </a:r>
            <a:r>
              <a:rPr lang="en-GB" dirty="0"/>
              <a:t> das </a:t>
            </a:r>
            <a:r>
              <a:rPr lang="en-GB" dirty="0" err="1"/>
              <a:t>Gehirn</a:t>
            </a:r>
            <a:r>
              <a:rPr lang="en-GB" dirty="0"/>
              <a:t> </a:t>
            </a:r>
            <a:r>
              <a:rPr lang="en-GB" dirty="0" err="1"/>
              <a:t>Signale</a:t>
            </a:r>
            <a:r>
              <a:rPr lang="en-GB" dirty="0"/>
              <a:t> an </a:t>
            </a:r>
            <a:r>
              <a:rPr lang="en-GB" dirty="0" err="1"/>
              <a:t>unser</a:t>
            </a:r>
            <a:r>
              <a:rPr lang="en-GB" dirty="0"/>
              <a:t> </a:t>
            </a:r>
            <a:r>
              <a:rPr lang="en-GB" dirty="0" err="1"/>
              <a:t>Gesich</a:t>
            </a:r>
            <a:r>
              <a:rPr lang="en-GB" dirty="0"/>
              <a:t>: Die </a:t>
            </a:r>
            <a:r>
              <a:rPr lang="en-GB" dirty="0" err="1"/>
              <a:t>Augen</a:t>
            </a:r>
            <a:r>
              <a:rPr lang="en-GB" dirty="0"/>
              <a:t> </a:t>
            </a:r>
            <a:r>
              <a:rPr lang="en-GB" dirty="0" err="1"/>
              <a:t>leuchten</a:t>
            </a:r>
            <a:r>
              <a:rPr lang="en-GB" dirty="0"/>
              <a:t>. </a:t>
            </a:r>
            <a:r>
              <a:rPr lang="en-GB" dirty="0" err="1"/>
              <a:t>Wir</a:t>
            </a:r>
            <a:r>
              <a:rPr lang="en-GB" dirty="0"/>
              <a:t> </a:t>
            </a:r>
            <a:r>
              <a:rPr lang="en-GB" dirty="0" err="1"/>
              <a:t>strahlen</a:t>
            </a:r>
            <a:r>
              <a:rPr lang="en-GB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A3196-2763-F541-B3D4-850012EC33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479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Deshalb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es </a:t>
            </a:r>
            <a:r>
              <a:rPr lang="en-GB" dirty="0" err="1"/>
              <a:t>essentiell</a:t>
            </a:r>
            <a:r>
              <a:rPr lang="en-GB" dirty="0"/>
              <a:t>, </a:t>
            </a:r>
            <a:r>
              <a:rPr lang="en-GB" dirty="0" err="1"/>
              <a:t>dass</a:t>
            </a:r>
            <a:r>
              <a:rPr lang="en-GB" dirty="0"/>
              <a:t> </a:t>
            </a:r>
            <a:r>
              <a:rPr lang="en-GB" dirty="0" err="1"/>
              <a:t>alles</a:t>
            </a:r>
            <a:r>
              <a:rPr lang="en-GB" dirty="0"/>
              <a:t>, was </a:t>
            </a:r>
            <a:r>
              <a:rPr lang="en-GB" dirty="0" err="1"/>
              <a:t>im</a:t>
            </a:r>
            <a:r>
              <a:rPr lang="en-GB" dirty="0"/>
              <a:t> User Interface </a:t>
            </a:r>
            <a:r>
              <a:rPr lang="en-GB" dirty="0" err="1"/>
              <a:t>passiert</a:t>
            </a:r>
            <a:r>
              <a:rPr lang="en-GB" dirty="0"/>
              <a:t>, </a:t>
            </a:r>
            <a:r>
              <a:rPr lang="en-GB" dirty="0" err="1"/>
              <a:t>irgendwo</a:t>
            </a:r>
            <a:r>
              <a:rPr lang="en-GB" dirty="0"/>
              <a:t> </a:t>
            </a:r>
            <a:r>
              <a:rPr lang="en-GB" dirty="0" err="1"/>
              <a:t>definiert</a:t>
            </a:r>
            <a:r>
              <a:rPr lang="en-GB" dirty="0"/>
              <a:t> </a:t>
            </a:r>
            <a:r>
              <a:rPr lang="en-GB" dirty="0" err="1"/>
              <a:t>wird</a:t>
            </a:r>
            <a:r>
              <a:rPr lang="en-GB" dirty="0"/>
              <a:t>. </a:t>
            </a:r>
            <a:r>
              <a:rPr lang="en-GB" dirty="0" err="1"/>
              <a:t>Gibt</a:t>
            </a:r>
            <a:r>
              <a:rPr lang="en-GB" dirty="0"/>
              <a:t> es die </a:t>
            </a:r>
            <a:r>
              <a:rPr lang="en-GB" dirty="0" err="1"/>
              <a:t>Arbeitsanweisung</a:t>
            </a:r>
            <a:r>
              <a:rPr lang="en-GB" dirty="0"/>
              <a:t> “</a:t>
            </a:r>
            <a:r>
              <a:rPr lang="en-GB" dirty="0" err="1"/>
              <a:t>Wir</a:t>
            </a:r>
            <a:r>
              <a:rPr lang="en-GB" dirty="0"/>
              <a:t> </a:t>
            </a:r>
            <a:r>
              <a:rPr lang="en-GB" dirty="0" err="1"/>
              <a:t>haben</a:t>
            </a:r>
            <a:r>
              <a:rPr lang="en-GB" dirty="0"/>
              <a:t> </a:t>
            </a:r>
            <a:r>
              <a:rPr lang="en-GB" dirty="0" err="1"/>
              <a:t>uns</a:t>
            </a:r>
            <a:r>
              <a:rPr lang="en-GB" dirty="0"/>
              <a:t> </a:t>
            </a:r>
            <a:r>
              <a:rPr lang="en-GB" dirty="0" err="1"/>
              <a:t>verliebt</a:t>
            </a:r>
            <a:r>
              <a:rPr lang="en-GB" dirty="0"/>
              <a:t>” </a:t>
            </a:r>
            <a:r>
              <a:rPr lang="en-GB" dirty="0" err="1"/>
              <a:t>nicht</a:t>
            </a:r>
            <a:r>
              <a:rPr lang="en-GB" dirty="0"/>
              <a:t>, </a:t>
            </a:r>
            <a:r>
              <a:rPr lang="en-GB" dirty="0" err="1"/>
              <a:t>dann</a:t>
            </a:r>
            <a:r>
              <a:rPr lang="en-GB" dirty="0"/>
              <a:t> </a:t>
            </a:r>
            <a:r>
              <a:rPr lang="en-GB" dirty="0" err="1"/>
              <a:t>versteht</a:t>
            </a:r>
            <a:r>
              <a:rPr lang="en-GB" dirty="0"/>
              <a:t> das User Interface </a:t>
            </a:r>
            <a:r>
              <a:rPr lang="en-GB" dirty="0" err="1"/>
              <a:t>nicht</a:t>
            </a:r>
            <a:r>
              <a:rPr lang="en-GB" dirty="0"/>
              <a:t>, was es tun </a:t>
            </a:r>
            <a:r>
              <a:rPr lang="en-GB" dirty="0" err="1"/>
              <a:t>soll</a:t>
            </a:r>
            <a:r>
              <a:rPr lang="en-GB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A3196-2763-F541-B3D4-850012EC33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538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773-C6DE-F541-B6EF-88C6B227110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8801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https://youvo2020.typeform.com/to/</a:t>
            </a:r>
            <a:r>
              <a:rPr lang="en-GB"/>
              <a:t>Mtoxsfzh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A3196-2763-F541-B3D4-850012EC33B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854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1B4EB1B-4FBC-7840-906F-520B5551A0FD}"/>
              </a:ext>
            </a:extLst>
          </p:cNvPr>
          <p:cNvSpPr txBox="1"/>
          <p:nvPr/>
        </p:nvSpPr>
        <p:spPr>
          <a:xfrm>
            <a:off x="2130624" y="4764108"/>
            <a:ext cx="571142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 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3384D82-F950-1B48-A87E-3E7E41298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51435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fld id="{176BA141-8D4A-8A46-AC80-2A1980DE5543}" type="slidenum">
              <a:rPr lang="en-US" smtClean="0"/>
              <a:t>‹Nr.›</a:t>
            </a:fld>
            <a:endParaRPr lang="en-US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B56B6F4-3581-A04D-AA05-0EEF583341F7}"/>
              </a:ext>
            </a:extLst>
          </p:cNvPr>
          <p:cNvSpPr/>
          <p:nvPr/>
        </p:nvSpPr>
        <p:spPr>
          <a:xfrm>
            <a:off x="0" y="4447429"/>
            <a:ext cx="9144000" cy="633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29A80E8C-6F05-F04C-88B5-C1D0EEDAB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297" y="321117"/>
            <a:ext cx="1482639" cy="102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70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2000" y="263130"/>
            <a:ext cx="8640000" cy="994172"/>
          </a:xfrm>
        </p:spPr>
        <p:txBody>
          <a:bodyPr/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000" y="1369219"/>
            <a:ext cx="8640000" cy="31612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4BCF094-D9D5-EE4D-983C-38BA1E05F421}"/>
              </a:ext>
            </a:extLst>
          </p:cNvPr>
          <p:cNvSpPr txBox="1">
            <a:spLocks/>
          </p:cNvSpPr>
          <p:nvPr userDrawn="1"/>
        </p:nvSpPr>
        <p:spPr>
          <a:xfrm>
            <a:off x="8377650" y="4766072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619776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3">
            <a:extLst>
              <a:ext uri="{FF2B5EF4-FFF2-40B4-BE49-F238E27FC236}">
                <a16:creationId xmlns:a16="http://schemas.microsoft.com/office/drawing/2014/main" id="{DDC3C9A8-DCB9-9D41-B319-07A84431EB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58242" y="1363150"/>
            <a:ext cx="2370103" cy="1353600"/>
          </a:xfrm>
          <a:gradFill flip="none" rotWithShape="1">
            <a:gsLst>
              <a:gs pos="0">
                <a:srgbClr val="3863A2">
                  <a:lumMod val="100000"/>
                  <a:alpha val="30000"/>
                </a:srgbClr>
              </a:gs>
              <a:gs pos="98000">
                <a:srgbClr val="F04451">
                  <a:alpha val="30000"/>
                </a:srgbClr>
              </a:gs>
            </a:gsLst>
            <a:lin ang="10800000" scaled="1"/>
            <a:tileRect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7" name="Textplatzhalter 13">
            <a:extLst>
              <a:ext uri="{FF2B5EF4-FFF2-40B4-BE49-F238E27FC236}">
                <a16:creationId xmlns:a16="http://schemas.microsoft.com/office/drawing/2014/main" id="{12FBCEDE-67B6-7D49-9E9C-289E528923E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50519" y="1363150"/>
            <a:ext cx="2370103" cy="1353600"/>
          </a:xfrm>
          <a:gradFill flip="none" rotWithShape="1">
            <a:gsLst>
              <a:gs pos="0">
                <a:srgbClr val="3863A2">
                  <a:lumMod val="100000"/>
                  <a:alpha val="30000"/>
                </a:srgbClr>
              </a:gs>
              <a:gs pos="98000">
                <a:srgbClr val="F04451">
                  <a:alpha val="30000"/>
                </a:srgbClr>
              </a:gs>
            </a:gsLst>
            <a:lin ang="10800000" scaled="1"/>
            <a:tileRect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CF91A166-6A2B-9549-91B1-B28C285FFC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8890" y="1363150"/>
            <a:ext cx="2370103" cy="1353600"/>
          </a:xfrm>
          <a:gradFill flip="none" rotWithShape="1">
            <a:gsLst>
              <a:gs pos="0">
                <a:srgbClr val="3863A2">
                  <a:lumMod val="100000"/>
                  <a:alpha val="30000"/>
                </a:srgbClr>
              </a:gs>
              <a:gs pos="98000">
                <a:srgbClr val="F04451">
                  <a:alpha val="30000"/>
                </a:srgbClr>
              </a:gs>
            </a:gsLst>
            <a:lin ang="10800000" scaled="1"/>
            <a:tileRect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0750" y="263130"/>
            <a:ext cx="8621251" cy="994172"/>
          </a:xfrm>
        </p:spPr>
        <p:txBody>
          <a:bodyPr/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9" name="Textplatzhalter 25">
            <a:extLst>
              <a:ext uri="{FF2B5EF4-FFF2-40B4-BE49-F238E27FC236}">
                <a16:creationId xmlns:a16="http://schemas.microsoft.com/office/drawing/2014/main" id="{4BE8F971-78A6-1648-AEDC-B16CB39036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0097" y="3068714"/>
            <a:ext cx="2331057" cy="117206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350"/>
            </a:lvl1pPr>
          </a:lstStyle>
          <a:p>
            <a:pPr lvl="0"/>
            <a:r>
              <a:rPr lang="de-DE" dirty="0"/>
              <a:t>Data Science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Good</a:t>
            </a:r>
            <a:endParaRPr lang="de-DE" dirty="0"/>
          </a:p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sz="1600" b="0" i="0" spc="26" dirty="0">
              <a:solidFill>
                <a:srgbClr val="004A94"/>
              </a:solidFill>
              <a:latin typeface="Roboto"/>
            </a:endParaRPr>
          </a:p>
          <a:p>
            <a:pPr lvl="0"/>
            <a:endParaRPr lang="de-DE" dirty="0"/>
          </a:p>
        </p:txBody>
      </p:sp>
      <p:sp>
        <p:nvSpPr>
          <p:cNvPr id="10" name="Textplatzhalter 25">
            <a:extLst>
              <a:ext uri="{FF2B5EF4-FFF2-40B4-BE49-F238E27FC236}">
                <a16:creationId xmlns:a16="http://schemas.microsoft.com/office/drawing/2014/main" id="{4C88D0A7-BF5B-8D46-B198-7CF6B18FE8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0914" y="3062603"/>
            <a:ext cx="2298401" cy="11781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50"/>
            </a:lvl1pPr>
          </a:lstStyle>
          <a:p>
            <a:pPr lvl="0"/>
            <a:r>
              <a:rPr lang="de-DE" dirty="0"/>
              <a:t>Data Science </a:t>
            </a:r>
            <a:r>
              <a:rPr lang="de-DE" dirty="0" err="1"/>
              <a:t>for</a:t>
            </a:r>
            <a:r>
              <a:rPr lang="de-DE" dirty="0"/>
              <a:t> Society</a:t>
            </a:r>
            <a:br>
              <a:rPr lang="de-DE" dirty="0"/>
            </a:br>
            <a:endParaRPr lang="de-DE" sz="1400" dirty="0"/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  <p:sp>
        <p:nvSpPr>
          <p:cNvPr id="11" name="Textplatzhalter 25">
            <a:extLst>
              <a:ext uri="{FF2B5EF4-FFF2-40B4-BE49-F238E27FC236}">
                <a16:creationId xmlns:a16="http://schemas.microsoft.com/office/drawing/2014/main" id="{346DB19F-D606-E045-99CF-84270FE40C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51815" y="3071111"/>
            <a:ext cx="2351708" cy="116967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350"/>
            </a:lvl1pPr>
          </a:lstStyle>
          <a:p>
            <a:pPr lvl="0"/>
            <a:r>
              <a:rPr lang="de-DE" dirty="0"/>
              <a:t>Data Science </a:t>
            </a:r>
            <a:r>
              <a:rPr lang="de-DE" dirty="0" err="1"/>
              <a:t>for</a:t>
            </a:r>
            <a:r>
              <a:rPr lang="de-DE" dirty="0"/>
              <a:t> Tomorrow</a:t>
            </a:r>
          </a:p>
          <a:p>
            <a:pPr lvl="0"/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AF3069A2-0458-464B-B7F3-693E61617EFE}"/>
              </a:ext>
            </a:extLst>
          </p:cNvPr>
          <p:cNvCxnSpPr>
            <a:cxnSpLocks/>
          </p:cNvCxnSpPr>
          <p:nvPr userDrawn="1"/>
        </p:nvCxnSpPr>
        <p:spPr>
          <a:xfrm flipV="1">
            <a:off x="270749" y="1363151"/>
            <a:ext cx="0" cy="2877631"/>
          </a:xfrm>
          <a:prstGeom prst="line">
            <a:avLst/>
          </a:prstGeom>
          <a:ln>
            <a:solidFill>
              <a:srgbClr val="2A64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8F4DE375-C01A-F642-A8F3-A228597BE863}"/>
              </a:ext>
            </a:extLst>
          </p:cNvPr>
          <p:cNvCxnSpPr>
            <a:cxnSpLocks/>
          </p:cNvCxnSpPr>
          <p:nvPr userDrawn="1"/>
        </p:nvCxnSpPr>
        <p:spPr>
          <a:xfrm flipV="1">
            <a:off x="3248618" y="1363150"/>
            <a:ext cx="0" cy="2877631"/>
          </a:xfrm>
          <a:prstGeom prst="line">
            <a:avLst/>
          </a:prstGeom>
          <a:ln>
            <a:solidFill>
              <a:srgbClr val="2A64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B94E1281-6E1F-584B-BBB9-244A92DC9612}"/>
              </a:ext>
            </a:extLst>
          </p:cNvPr>
          <p:cNvCxnSpPr>
            <a:cxnSpLocks/>
          </p:cNvCxnSpPr>
          <p:nvPr userDrawn="1"/>
        </p:nvCxnSpPr>
        <p:spPr>
          <a:xfrm flipV="1">
            <a:off x="6305385" y="1363150"/>
            <a:ext cx="0" cy="2877631"/>
          </a:xfrm>
          <a:prstGeom prst="line">
            <a:avLst/>
          </a:prstGeom>
          <a:ln>
            <a:solidFill>
              <a:srgbClr val="2A64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15E59BF8-5897-3D4A-9B76-C2326ABE95B5}"/>
              </a:ext>
            </a:extLst>
          </p:cNvPr>
          <p:cNvSpPr txBox="1">
            <a:spLocks/>
          </p:cNvSpPr>
          <p:nvPr userDrawn="1"/>
        </p:nvSpPr>
        <p:spPr>
          <a:xfrm>
            <a:off x="8377650" y="4766072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213245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3106" y="263130"/>
            <a:ext cx="8618894" cy="994172"/>
          </a:xfrm>
        </p:spPr>
        <p:txBody>
          <a:bodyPr/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3106" y="1365531"/>
            <a:ext cx="4241744" cy="31659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5531"/>
            <a:ext cx="4241743" cy="31659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08122-080A-EA41-BB51-21381087E641}"/>
              </a:ext>
            </a:extLst>
          </p:cNvPr>
          <p:cNvSpPr txBox="1">
            <a:spLocks/>
          </p:cNvSpPr>
          <p:nvPr userDrawn="1"/>
        </p:nvSpPr>
        <p:spPr>
          <a:xfrm>
            <a:off x="8377650" y="4766072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0227966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13">
            <a:extLst>
              <a:ext uri="{FF2B5EF4-FFF2-40B4-BE49-F238E27FC236}">
                <a16:creationId xmlns:a16="http://schemas.microsoft.com/office/drawing/2014/main" id="{1BA3903E-1028-7E42-BA16-D3CEEA2FAC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7037" y="1365530"/>
            <a:ext cx="4304963" cy="3165989"/>
          </a:xfrm>
          <a:gradFill flip="none" rotWithShape="1">
            <a:gsLst>
              <a:gs pos="0">
                <a:srgbClr val="3863A2">
                  <a:lumMod val="100000"/>
                  <a:alpha val="30000"/>
                </a:srgbClr>
              </a:gs>
              <a:gs pos="98000">
                <a:srgbClr val="F04451">
                  <a:alpha val="30000"/>
                </a:srgbClr>
              </a:gs>
            </a:gsLst>
            <a:lin ang="10800000" scaled="1"/>
            <a:tileRect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7037" y="263130"/>
            <a:ext cx="8624963" cy="994172"/>
          </a:xfrm>
        </p:spPr>
        <p:txBody>
          <a:bodyPr/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5531"/>
            <a:ext cx="4262850" cy="31659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EFA4450-B54B-4F40-9DB8-175A294FEB55}"/>
              </a:ext>
            </a:extLst>
          </p:cNvPr>
          <p:cNvSpPr txBox="1">
            <a:spLocks/>
          </p:cNvSpPr>
          <p:nvPr userDrawn="1"/>
        </p:nvSpPr>
        <p:spPr>
          <a:xfrm>
            <a:off x="8377650" y="4766072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2406528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9B02422-7427-4E41-A3D9-B5B9DC0BC2A3}"/>
              </a:ext>
            </a:extLst>
          </p:cNvPr>
          <p:cNvSpPr txBox="1">
            <a:spLocks/>
          </p:cNvSpPr>
          <p:nvPr userDrawn="1"/>
        </p:nvSpPr>
        <p:spPr>
          <a:xfrm>
            <a:off x="8377650" y="4766072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213110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E58F249-601F-8143-91C2-7E5CC5EDFDE3}"/>
              </a:ext>
            </a:extLst>
          </p:cNvPr>
          <p:cNvSpPr txBox="1">
            <a:spLocks/>
          </p:cNvSpPr>
          <p:nvPr userDrawn="1"/>
        </p:nvSpPr>
        <p:spPr>
          <a:xfrm>
            <a:off x="8377650" y="4766072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7519151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BD9862CB-012B-0F4F-80CE-EFF41B467106}"/>
              </a:ext>
            </a:extLst>
          </p:cNvPr>
          <p:cNvSpPr/>
          <p:nvPr userDrawn="1"/>
        </p:nvSpPr>
        <p:spPr>
          <a:xfrm>
            <a:off x="0" y="4533562"/>
            <a:ext cx="9144000" cy="6099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013"/>
          </a:p>
        </p:txBody>
      </p:sp>
      <p:sp>
        <p:nvSpPr>
          <p:cNvPr id="6" name="Textplatzhalter 13">
            <a:extLst>
              <a:ext uri="{FF2B5EF4-FFF2-40B4-BE49-F238E27FC236}">
                <a16:creationId xmlns:a16="http://schemas.microsoft.com/office/drawing/2014/main" id="{97106E85-F76B-4A4A-A3BC-838F6D00E9C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0"/>
            <a:ext cx="9144000" cy="5143500"/>
          </a:xfrm>
          <a:gradFill flip="none" rotWithShape="1">
            <a:gsLst>
              <a:gs pos="0">
                <a:srgbClr val="3863A2">
                  <a:lumMod val="100000"/>
                  <a:alpha val="30000"/>
                </a:srgbClr>
              </a:gs>
              <a:gs pos="98000">
                <a:srgbClr val="F04451">
                  <a:alpha val="30000"/>
                </a:srgbClr>
              </a:gs>
            </a:gsLst>
            <a:lin ang="10800000" scaled="1"/>
            <a:tileRect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87513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D34B08E-6551-1A4A-A01E-6D8F2DD3E440}"/>
              </a:ext>
            </a:extLst>
          </p:cNvPr>
          <p:cNvSpPr/>
          <p:nvPr userDrawn="1"/>
        </p:nvSpPr>
        <p:spPr>
          <a:xfrm>
            <a:off x="218485" y="4612460"/>
            <a:ext cx="8698938" cy="531040"/>
          </a:xfrm>
          <a:prstGeom prst="rect">
            <a:avLst/>
          </a:prstGeom>
          <a:solidFill>
            <a:srgbClr val="213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14264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18">
            <a:extLst>
              <a:ext uri="{FF2B5EF4-FFF2-40B4-BE49-F238E27FC236}">
                <a16:creationId xmlns:a16="http://schemas.microsoft.com/office/drawing/2014/main" id="{52CF415E-F1F2-D04F-8FF3-26D3EE911B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9144001" cy="5143500"/>
          </a:xfrm>
          <a:prstGeom prst="rect">
            <a:avLst/>
          </a:prstGeom>
          <a:gradFill>
            <a:gsLst>
              <a:gs pos="0">
                <a:srgbClr val="3863A2">
                  <a:alpha val="30000"/>
                </a:srgbClr>
              </a:gs>
              <a:gs pos="100000">
                <a:srgbClr val="96C342">
                  <a:alpha val="30000"/>
                </a:srgb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0E19F570-0771-2C42-A745-078AF3C548C9}"/>
              </a:ext>
            </a:extLst>
          </p:cNvPr>
          <p:cNvSpPr/>
          <p:nvPr userDrawn="1"/>
        </p:nvSpPr>
        <p:spPr>
          <a:xfrm>
            <a:off x="4606469" y="3358858"/>
            <a:ext cx="4287605" cy="1295400"/>
          </a:xfrm>
          <a:prstGeom prst="round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50F1296-8067-F742-B86D-B0E11220C1C0}"/>
              </a:ext>
            </a:extLst>
          </p:cNvPr>
          <p:cNvGrpSpPr/>
          <p:nvPr userDrawn="1"/>
        </p:nvGrpSpPr>
        <p:grpSpPr>
          <a:xfrm>
            <a:off x="4554794" y="733638"/>
            <a:ext cx="4379303" cy="3676224"/>
            <a:chOff x="4554794" y="742950"/>
            <a:chExt cx="4379303" cy="3676224"/>
          </a:xfrm>
        </p:grpSpPr>
        <p:sp>
          <p:nvSpPr>
            <p:cNvPr id="11" name="Abgerundetes Rechteck 10">
              <a:extLst>
                <a:ext uri="{FF2B5EF4-FFF2-40B4-BE49-F238E27FC236}">
                  <a16:creationId xmlns:a16="http://schemas.microsoft.com/office/drawing/2014/main" id="{F899A5AB-CDD7-2A46-9151-62C7555B3706}"/>
                </a:ext>
              </a:extLst>
            </p:cNvPr>
            <p:cNvSpPr/>
            <p:nvPr userDrawn="1"/>
          </p:nvSpPr>
          <p:spPr>
            <a:xfrm>
              <a:off x="4607192" y="2055560"/>
              <a:ext cx="4287605" cy="1295400"/>
            </a:xfrm>
            <a:prstGeom prst="roundRect">
              <a:avLst/>
            </a:prstGeom>
            <a:solidFill>
              <a:schemeClr val="bg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Abgerundetes Rechteck 1">
              <a:extLst>
                <a:ext uri="{FF2B5EF4-FFF2-40B4-BE49-F238E27FC236}">
                  <a16:creationId xmlns:a16="http://schemas.microsoft.com/office/drawing/2014/main" id="{8D39BA16-7C26-EA40-A708-68078A2AE7E1}"/>
                </a:ext>
              </a:extLst>
            </p:cNvPr>
            <p:cNvSpPr/>
            <p:nvPr userDrawn="1"/>
          </p:nvSpPr>
          <p:spPr>
            <a:xfrm>
              <a:off x="4572000" y="742950"/>
              <a:ext cx="4287605" cy="1295400"/>
            </a:xfrm>
            <a:prstGeom prst="roundRect">
              <a:avLst/>
            </a:prstGeom>
            <a:solidFill>
              <a:schemeClr val="bg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1" name="Picture 3">
              <a:extLst>
                <a:ext uri="{FF2B5EF4-FFF2-40B4-BE49-F238E27FC236}">
                  <a16:creationId xmlns:a16="http://schemas.microsoft.com/office/drawing/2014/main" id="{8BDCF83C-C6D5-4D47-8A06-724F0C37FE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grayscl/>
            </a:blip>
            <a:srcRect/>
            <a:stretch>
              <a:fillRect/>
            </a:stretch>
          </p:blipFill>
          <p:spPr>
            <a:xfrm>
              <a:off x="4649722" y="1133731"/>
              <a:ext cx="660760" cy="535216"/>
            </a:xfrm>
            <a:prstGeom prst="rect">
              <a:avLst/>
            </a:prstGeom>
          </p:spPr>
        </p:pic>
        <p:pic>
          <p:nvPicPr>
            <p:cNvPr id="31" name="Picture 5">
              <a:extLst>
                <a:ext uri="{FF2B5EF4-FFF2-40B4-BE49-F238E27FC236}">
                  <a16:creationId xmlns:a16="http://schemas.microsoft.com/office/drawing/2014/main" id="{D56B145A-A905-3548-95A0-F25FEB0C65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4607192" y="2370338"/>
              <a:ext cx="745819" cy="745819"/>
            </a:xfrm>
            <a:prstGeom prst="rect">
              <a:avLst/>
            </a:prstGeom>
            <a:noFill/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E4179F6D-887B-654C-8B97-4F2FBDFAD3D5}"/>
                </a:ext>
              </a:extLst>
            </p:cNvPr>
            <p:cNvSpPr txBox="1"/>
            <p:nvPr userDrawn="1"/>
          </p:nvSpPr>
          <p:spPr>
            <a:xfrm>
              <a:off x="5465461" y="937590"/>
              <a:ext cx="33941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For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instant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updates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on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our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work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follow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us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on Twitter</a:t>
              </a:r>
            </a:p>
            <a:p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@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CorrelAid</a:t>
              </a:r>
              <a:endParaRPr lang="de-DE" sz="1800" b="0" i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0BF66B0A-A665-F442-93FD-D6378618C9A2}"/>
                </a:ext>
              </a:extLst>
            </p:cNvPr>
            <p:cNvSpPr txBox="1"/>
            <p:nvPr userDrawn="1"/>
          </p:nvSpPr>
          <p:spPr>
            <a:xfrm>
              <a:off x="5483455" y="2241309"/>
              <a:ext cx="339414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the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latest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infos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in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our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projects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via Facebook @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WeAreCorrelAid</a:t>
              </a:r>
              <a:endParaRPr lang="de-DE" sz="1800" b="0" i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pic>
          <p:nvPicPr>
            <p:cNvPr id="13" name="Picture 7">
              <a:extLst>
                <a:ext uri="{FF2B5EF4-FFF2-40B4-BE49-F238E27FC236}">
                  <a16:creationId xmlns:a16="http://schemas.microsoft.com/office/drawing/2014/main" id="{37F29EA4-E29B-3C46-86CA-3D11169F3E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rcRect/>
            <a:stretch>
              <a:fillRect/>
            </a:stretch>
          </p:blipFill>
          <p:spPr>
            <a:xfrm>
              <a:off x="4554794" y="3602973"/>
              <a:ext cx="816201" cy="816201"/>
            </a:xfrm>
            <a:prstGeom prst="rect">
              <a:avLst/>
            </a:prstGeom>
          </p:spPr>
        </p:pic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B4AF3722-5EBA-E14F-8A85-9FA2D936311B}"/>
                </a:ext>
              </a:extLst>
            </p:cNvPr>
            <p:cNvSpPr/>
            <p:nvPr userDrawn="1"/>
          </p:nvSpPr>
          <p:spPr>
            <a:xfrm>
              <a:off x="5539953" y="3687907"/>
              <a:ext cx="339414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Sign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up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for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our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mailing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list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on</a:t>
              </a:r>
              <a:b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wwww.correlaid.org</a:t>
              </a:r>
              <a:endParaRPr lang="de-DE" sz="1800" b="0" i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pic>
        <p:nvPicPr>
          <p:cNvPr id="15" name="Picture 12">
            <a:extLst>
              <a:ext uri="{FF2B5EF4-FFF2-40B4-BE49-F238E27FC236}">
                <a16:creationId xmlns:a16="http://schemas.microsoft.com/office/drawing/2014/main" id="{3092BD07-BC79-C94B-8083-EA3457BC44AC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>
            <a:fillRect/>
          </a:stretch>
        </p:blipFill>
        <p:spPr>
          <a:xfrm>
            <a:off x="531597" y="1563680"/>
            <a:ext cx="3251840" cy="201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12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inal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D89E3CFF-5D8A-6A4D-9FA4-B063AFAF3923}"/>
              </a:ext>
            </a:extLst>
          </p:cNvPr>
          <p:cNvSpPr/>
          <p:nvPr userDrawn="1"/>
        </p:nvSpPr>
        <p:spPr>
          <a:xfrm>
            <a:off x="1205681" y="915936"/>
            <a:ext cx="6732639" cy="3311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platzhalter 18">
            <a:extLst>
              <a:ext uri="{FF2B5EF4-FFF2-40B4-BE49-F238E27FC236}">
                <a16:creationId xmlns:a16="http://schemas.microsoft.com/office/drawing/2014/main" id="{52CF415E-F1F2-D04F-8FF3-26D3EE911B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9144001" cy="5143500"/>
          </a:xfrm>
          <a:prstGeom prst="rect">
            <a:avLst/>
          </a:prstGeom>
          <a:gradFill>
            <a:gsLst>
              <a:gs pos="0">
                <a:srgbClr val="3863A2">
                  <a:alpha val="30000"/>
                </a:srgbClr>
              </a:gs>
              <a:gs pos="100000">
                <a:srgbClr val="96C342">
                  <a:alpha val="30000"/>
                </a:srgb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F5A8BAE-B1A9-A943-AC89-9EACB474F9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05680" y="2074606"/>
            <a:ext cx="6732639" cy="2152957"/>
          </a:xfrm>
          <a:prstGeom prst="rect">
            <a:avLst/>
          </a:prstGeom>
        </p:spPr>
        <p:txBody>
          <a:bodyPr/>
          <a:lstStyle>
            <a:lvl1pPr marL="0" indent="0" algn="ctr">
              <a:buFont typeface="Symbol" pitchFamily="2" charset="2"/>
              <a:buNone/>
              <a:defRPr b="0" i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de-DE" dirty="0"/>
              <a:t>Mastertextformat bearbeiten
</a:t>
            </a:r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E64D609-E7FE-574B-BD14-A47ED9BD71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5679" y="915936"/>
            <a:ext cx="6732640" cy="1158670"/>
          </a:xfrm>
          <a:prstGeom prst="rect">
            <a:avLst/>
          </a:prstGeom>
        </p:spPr>
        <p:txBody>
          <a:bodyPr anchor="ctr"/>
          <a:lstStyle>
            <a:lvl1pPr algn="ctr">
              <a:defRPr sz="3600" b="0" i="0">
                <a:solidFill>
                  <a:srgbClr val="135399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271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2000" y="263130"/>
            <a:ext cx="8640000" cy="994172"/>
          </a:xfrm>
        </p:spPr>
        <p:txBody>
          <a:bodyPr/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000" y="1369219"/>
            <a:ext cx="8640000" cy="31612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4BCF094-D9D5-EE4D-983C-38BA1E05F421}"/>
              </a:ext>
            </a:extLst>
          </p:cNvPr>
          <p:cNvSpPr txBox="1">
            <a:spLocks/>
          </p:cNvSpPr>
          <p:nvPr userDrawn="1"/>
        </p:nvSpPr>
        <p:spPr>
          <a:xfrm>
            <a:off x="8377650" y="4766072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6466569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>
            <a:extLst>
              <a:ext uri="{FF2B5EF4-FFF2-40B4-BE49-F238E27FC236}">
                <a16:creationId xmlns:a16="http://schemas.microsoft.com/office/drawing/2014/main" id="{21528AF0-51FD-6846-8EC8-13CA06B41B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de-DE" dirty="0"/>
              <a:t> </a:t>
            </a:r>
          </a:p>
        </p:txBody>
      </p:sp>
      <p:pic>
        <p:nvPicPr>
          <p:cNvPr id="6" name="Grafik 5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85AE0B8A-8C46-3347-8A80-D4B527B6C51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597052"/>
            <a:ext cx="5410200" cy="394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611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inal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0E19F570-0771-2C42-A745-078AF3C548C9}"/>
              </a:ext>
            </a:extLst>
          </p:cNvPr>
          <p:cNvSpPr/>
          <p:nvPr userDrawn="1"/>
        </p:nvSpPr>
        <p:spPr>
          <a:xfrm>
            <a:off x="4606469" y="3358858"/>
            <a:ext cx="4287605" cy="1295400"/>
          </a:xfrm>
          <a:prstGeom prst="round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A88C7253-C790-AE40-A6CE-02DC7EB6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de-DE" dirty="0"/>
              <a:t> 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50F1296-8067-F742-B86D-B0E11220C1C0}"/>
              </a:ext>
            </a:extLst>
          </p:cNvPr>
          <p:cNvGrpSpPr/>
          <p:nvPr userDrawn="1"/>
        </p:nvGrpSpPr>
        <p:grpSpPr>
          <a:xfrm>
            <a:off x="4554794" y="733638"/>
            <a:ext cx="4379303" cy="3676224"/>
            <a:chOff x="4554794" y="742950"/>
            <a:chExt cx="4379303" cy="3676224"/>
          </a:xfrm>
        </p:grpSpPr>
        <p:sp>
          <p:nvSpPr>
            <p:cNvPr id="11" name="Abgerundetes Rechteck 10">
              <a:extLst>
                <a:ext uri="{FF2B5EF4-FFF2-40B4-BE49-F238E27FC236}">
                  <a16:creationId xmlns:a16="http://schemas.microsoft.com/office/drawing/2014/main" id="{F899A5AB-CDD7-2A46-9151-62C7555B3706}"/>
                </a:ext>
              </a:extLst>
            </p:cNvPr>
            <p:cNvSpPr/>
            <p:nvPr userDrawn="1"/>
          </p:nvSpPr>
          <p:spPr>
            <a:xfrm>
              <a:off x="4607192" y="2055560"/>
              <a:ext cx="4287605" cy="1295400"/>
            </a:xfrm>
            <a:prstGeom prst="roundRect">
              <a:avLst/>
            </a:prstGeom>
            <a:solidFill>
              <a:schemeClr val="bg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Abgerundetes Rechteck 1">
              <a:extLst>
                <a:ext uri="{FF2B5EF4-FFF2-40B4-BE49-F238E27FC236}">
                  <a16:creationId xmlns:a16="http://schemas.microsoft.com/office/drawing/2014/main" id="{8D39BA16-7C26-EA40-A708-68078A2AE7E1}"/>
                </a:ext>
              </a:extLst>
            </p:cNvPr>
            <p:cNvSpPr/>
            <p:nvPr userDrawn="1"/>
          </p:nvSpPr>
          <p:spPr>
            <a:xfrm>
              <a:off x="4572000" y="742950"/>
              <a:ext cx="4287605" cy="1295400"/>
            </a:xfrm>
            <a:prstGeom prst="roundRect">
              <a:avLst/>
            </a:prstGeom>
            <a:solidFill>
              <a:schemeClr val="bg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21" name="Picture 3">
              <a:extLst>
                <a:ext uri="{FF2B5EF4-FFF2-40B4-BE49-F238E27FC236}">
                  <a16:creationId xmlns:a16="http://schemas.microsoft.com/office/drawing/2014/main" id="{8BDCF83C-C6D5-4D47-8A06-724F0C37FE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grayscl/>
            </a:blip>
            <a:srcRect/>
            <a:stretch>
              <a:fillRect/>
            </a:stretch>
          </p:blipFill>
          <p:spPr>
            <a:xfrm>
              <a:off x="4649722" y="1133731"/>
              <a:ext cx="660760" cy="535216"/>
            </a:xfrm>
            <a:prstGeom prst="rect">
              <a:avLst/>
            </a:prstGeom>
          </p:spPr>
        </p:pic>
        <p:pic>
          <p:nvPicPr>
            <p:cNvPr id="31" name="Picture 5">
              <a:extLst>
                <a:ext uri="{FF2B5EF4-FFF2-40B4-BE49-F238E27FC236}">
                  <a16:creationId xmlns:a16="http://schemas.microsoft.com/office/drawing/2014/main" id="{D56B145A-A905-3548-95A0-F25FEB0C65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4607192" y="2370338"/>
              <a:ext cx="745819" cy="745819"/>
            </a:xfrm>
            <a:prstGeom prst="rect">
              <a:avLst/>
            </a:prstGeom>
            <a:noFill/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E4179F6D-887B-654C-8B97-4F2FBDFAD3D5}"/>
                </a:ext>
              </a:extLst>
            </p:cNvPr>
            <p:cNvSpPr txBox="1"/>
            <p:nvPr userDrawn="1"/>
          </p:nvSpPr>
          <p:spPr>
            <a:xfrm>
              <a:off x="5465461" y="937590"/>
              <a:ext cx="33941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For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instant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updates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on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our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work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follow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us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on Twitter</a:t>
              </a:r>
            </a:p>
            <a:p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@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CorrelAid</a:t>
              </a:r>
              <a:endParaRPr lang="de-DE" sz="1800" b="0" i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0BF66B0A-A665-F442-93FD-D6378618C9A2}"/>
                </a:ext>
              </a:extLst>
            </p:cNvPr>
            <p:cNvSpPr txBox="1"/>
            <p:nvPr userDrawn="1"/>
          </p:nvSpPr>
          <p:spPr>
            <a:xfrm>
              <a:off x="5483455" y="2241309"/>
              <a:ext cx="339414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the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latest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infos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in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our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projects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via Facebook @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WeAreCorrelAid</a:t>
              </a:r>
              <a:endParaRPr lang="de-DE" sz="1800" b="0" i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pic>
          <p:nvPicPr>
            <p:cNvPr id="13" name="Picture 7">
              <a:extLst>
                <a:ext uri="{FF2B5EF4-FFF2-40B4-BE49-F238E27FC236}">
                  <a16:creationId xmlns:a16="http://schemas.microsoft.com/office/drawing/2014/main" id="{37F29EA4-E29B-3C46-86CA-3D11169F3E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rcRect/>
            <a:stretch>
              <a:fillRect/>
            </a:stretch>
          </p:blipFill>
          <p:spPr>
            <a:xfrm>
              <a:off x="4554794" y="3602973"/>
              <a:ext cx="816201" cy="816201"/>
            </a:xfrm>
            <a:prstGeom prst="rect">
              <a:avLst/>
            </a:prstGeom>
          </p:spPr>
        </p:pic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B4AF3722-5EBA-E14F-8A85-9FA2D936311B}"/>
                </a:ext>
              </a:extLst>
            </p:cNvPr>
            <p:cNvSpPr/>
            <p:nvPr userDrawn="1"/>
          </p:nvSpPr>
          <p:spPr>
            <a:xfrm>
              <a:off x="5539953" y="3687907"/>
              <a:ext cx="339414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Sign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up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for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our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mailing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list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on</a:t>
              </a:r>
              <a:b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wwww.correlaid.org</a:t>
              </a:r>
              <a:endParaRPr lang="de-DE" sz="1800" b="0" i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pic>
        <p:nvPicPr>
          <p:cNvPr id="16" name="Grafik 15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4DEB200F-9722-F34A-A7D7-39A15A4FC00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28" y="1440863"/>
            <a:ext cx="3250800" cy="237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190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nal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D89E3CFF-5D8A-6A4D-9FA4-B063AFAF3923}"/>
              </a:ext>
            </a:extLst>
          </p:cNvPr>
          <p:cNvSpPr/>
          <p:nvPr userDrawn="1"/>
        </p:nvSpPr>
        <p:spPr>
          <a:xfrm>
            <a:off x="1205681" y="915936"/>
            <a:ext cx="6732639" cy="3311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F5A8BAE-B1A9-A943-AC89-9EACB474F9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05680" y="2074606"/>
            <a:ext cx="6732639" cy="2152957"/>
          </a:xfrm>
          <a:prstGeom prst="rect">
            <a:avLst/>
          </a:prstGeom>
        </p:spPr>
        <p:txBody>
          <a:bodyPr/>
          <a:lstStyle>
            <a:lvl1pPr marL="0" indent="0" algn="ctr">
              <a:buFont typeface="Symbol" pitchFamily="2" charset="2"/>
              <a:buNone/>
              <a:defRPr b="0" i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de-DE" dirty="0"/>
              <a:t>Mastertextformat bearbeiten
</a:t>
            </a:r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E64D609-E7FE-574B-BD14-A47ED9BD71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5679" y="915936"/>
            <a:ext cx="6732640" cy="1158670"/>
          </a:xfrm>
          <a:prstGeom prst="rect">
            <a:avLst/>
          </a:prstGeom>
        </p:spPr>
        <p:txBody>
          <a:bodyPr anchor="ctr"/>
          <a:lstStyle>
            <a:lvl1pPr algn="ctr">
              <a:defRPr sz="3600" b="0" i="0">
                <a:solidFill>
                  <a:srgbClr val="135399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AFE71448-3C08-D143-BAFE-B230DA00D5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43508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0750" y="263130"/>
            <a:ext cx="8621251" cy="994172"/>
          </a:xfrm>
        </p:spPr>
        <p:txBody>
          <a:bodyPr/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5" name="Textplatzhalter 11">
            <a:extLst>
              <a:ext uri="{FF2B5EF4-FFF2-40B4-BE49-F238E27FC236}">
                <a16:creationId xmlns:a16="http://schemas.microsoft.com/office/drawing/2014/main" id="{9EFB8BCE-795F-5D44-AED4-6D0A8F200C3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890" y="1363150"/>
            <a:ext cx="2342849" cy="1353630"/>
          </a:xfrm>
          <a:prstGeom prst="rect">
            <a:avLst/>
          </a:prstGeom>
          <a:gradFill>
            <a:gsLst>
              <a:gs pos="0">
                <a:srgbClr val="3863A2">
                  <a:alpha val="30000"/>
                </a:srgbClr>
              </a:gs>
              <a:gs pos="100000">
                <a:srgbClr val="96C342">
                  <a:alpha val="30000"/>
                </a:srgb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6" name="Textplatzhalter 13">
            <a:extLst>
              <a:ext uri="{FF2B5EF4-FFF2-40B4-BE49-F238E27FC236}">
                <a16:creationId xmlns:a16="http://schemas.microsoft.com/office/drawing/2014/main" id="{505D147C-EF38-4D46-80E6-2A774AC2BF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58242" y="1363150"/>
            <a:ext cx="2343297" cy="1353600"/>
          </a:xfrm>
          <a:prstGeom prst="rect">
            <a:avLst/>
          </a:prstGeom>
          <a:gradFill>
            <a:gsLst>
              <a:gs pos="0">
                <a:srgbClr val="3863A2">
                  <a:alpha val="30000"/>
                </a:srgbClr>
              </a:gs>
              <a:gs pos="100000">
                <a:srgbClr val="96C342">
                  <a:alpha val="30000"/>
                </a:srgb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  </a:t>
            </a:r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1AD94C7E-6963-B846-A684-637F70A403E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50519" y="1363150"/>
            <a:ext cx="2341481" cy="1354642"/>
          </a:xfrm>
          <a:prstGeom prst="rect">
            <a:avLst/>
          </a:prstGeom>
          <a:gradFill>
            <a:gsLst>
              <a:gs pos="0">
                <a:srgbClr val="3863A2">
                  <a:alpha val="30000"/>
                </a:srgbClr>
              </a:gs>
              <a:gs pos="100000">
                <a:srgbClr val="96C342">
                  <a:alpha val="30000"/>
                </a:srgb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9" name="Textplatzhalter 25">
            <a:extLst>
              <a:ext uri="{FF2B5EF4-FFF2-40B4-BE49-F238E27FC236}">
                <a16:creationId xmlns:a16="http://schemas.microsoft.com/office/drawing/2014/main" id="{4BE8F971-78A6-1648-AEDC-B16CB39036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0097" y="3068714"/>
            <a:ext cx="2331057" cy="117206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350"/>
            </a:lvl1pPr>
          </a:lstStyle>
          <a:p>
            <a:pPr lvl="0"/>
            <a:r>
              <a:rPr lang="de-DE" dirty="0"/>
              <a:t>Data Science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Good</a:t>
            </a:r>
            <a:endParaRPr lang="de-DE" dirty="0"/>
          </a:p>
          <a:p>
            <a:pPr marL="0" marR="0" lvl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sz="1600" b="0" i="0" spc="26" dirty="0">
              <a:solidFill>
                <a:srgbClr val="004A94"/>
              </a:solidFill>
              <a:latin typeface="Roboto"/>
            </a:endParaRPr>
          </a:p>
          <a:p>
            <a:pPr lvl="0"/>
            <a:endParaRPr lang="de-DE" dirty="0"/>
          </a:p>
        </p:txBody>
      </p:sp>
      <p:sp>
        <p:nvSpPr>
          <p:cNvPr id="10" name="Textplatzhalter 25">
            <a:extLst>
              <a:ext uri="{FF2B5EF4-FFF2-40B4-BE49-F238E27FC236}">
                <a16:creationId xmlns:a16="http://schemas.microsoft.com/office/drawing/2014/main" id="{4C88D0A7-BF5B-8D46-B198-7CF6B18FE8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0914" y="3062603"/>
            <a:ext cx="2298401" cy="11781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50"/>
            </a:lvl1pPr>
          </a:lstStyle>
          <a:p>
            <a:pPr lvl="0"/>
            <a:r>
              <a:rPr lang="de-DE" dirty="0"/>
              <a:t>Data Science </a:t>
            </a:r>
            <a:r>
              <a:rPr lang="de-DE" dirty="0" err="1"/>
              <a:t>for</a:t>
            </a:r>
            <a:r>
              <a:rPr lang="de-DE" dirty="0"/>
              <a:t> Society</a:t>
            </a:r>
            <a:br>
              <a:rPr lang="de-DE" dirty="0"/>
            </a:br>
            <a:endParaRPr lang="de-DE" sz="1400" dirty="0"/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  <p:sp>
        <p:nvSpPr>
          <p:cNvPr id="11" name="Textplatzhalter 25">
            <a:extLst>
              <a:ext uri="{FF2B5EF4-FFF2-40B4-BE49-F238E27FC236}">
                <a16:creationId xmlns:a16="http://schemas.microsoft.com/office/drawing/2014/main" id="{346DB19F-D606-E045-99CF-84270FE40C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51815" y="3071111"/>
            <a:ext cx="2351708" cy="116967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350"/>
            </a:lvl1pPr>
          </a:lstStyle>
          <a:p>
            <a:pPr lvl="0"/>
            <a:r>
              <a:rPr lang="de-DE" dirty="0"/>
              <a:t>Data Science </a:t>
            </a:r>
            <a:r>
              <a:rPr lang="de-DE" dirty="0" err="1"/>
              <a:t>for</a:t>
            </a:r>
            <a:r>
              <a:rPr lang="de-DE" dirty="0"/>
              <a:t> Tomorrow</a:t>
            </a:r>
          </a:p>
          <a:p>
            <a:pPr lvl="0"/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AF3069A2-0458-464B-B7F3-693E61617EFE}"/>
              </a:ext>
            </a:extLst>
          </p:cNvPr>
          <p:cNvCxnSpPr>
            <a:cxnSpLocks/>
          </p:cNvCxnSpPr>
          <p:nvPr userDrawn="1"/>
        </p:nvCxnSpPr>
        <p:spPr>
          <a:xfrm flipV="1">
            <a:off x="270749" y="1363151"/>
            <a:ext cx="0" cy="2877631"/>
          </a:xfrm>
          <a:prstGeom prst="line">
            <a:avLst/>
          </a:prstGeom>
          <a:ln>
            <a:solidFill>
              <a:srgbClr val="2A64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8F4DE375-C01A-F642-A8F3-A228597BE863}"/>
              </a:ext>
            </a:extLst>
          </p:cNvPr>
          <p:cNvCxnSpPr>
            <a:cxnSpLocks/>
          </p:cNvCxnSpPr>
          <p:nvPr userDrawn="1"/>
        </p:nvCxnSpPr>
        <p:spPr>
          <a:xfrm flipV="1">
            <a:off x="3248618" y="1363150"/>
            <a:ext cx="0" cy="2877631"/>
          </a:xfrm>
          <a:prstGeom prst="line">
            <a:avLst/>
          </a:prstGeom>
          <a:ln>
            <a:solidFill>
              <a:srgbClr val="2A64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B94E1281-6E1F-584B-BBB9-244A92DC9612}"/>
              </a:ext>
            </a:extLst>
          </p:cNvPr>
          <p:cNvCxnSpPr>
            <a:cxnSpLocks/>
          </p:cNvCxnSpPr>
          <p:nvPr userDrawn="1"/>
        </p:nvCxnSpPr>
        <p:spPr>
          <a:xfrm flipV="1">
            <a:off x="6305385" y="1363150"/>
            <a:ext cx="0" cy="2877631"/>
          </a:xfrm>
          <a:prstGeom prst="line">
            <a:avLst/>
          </a:prstGeom>
          <a:ln>
            <a:solidFill>
              <a:srgbClr val="2A64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15E59BF8-5897-3D4A-9B76-C2326ABE95B5}"/>
              </a:ext>
            </a:extLst>
          </p:cNvPr>
          <p:cNvSpPr txBox="1">
            <a:spLocks/>
          </p:cNvSpPr>
          <p:nvPr userDrawn="1"/>
        </p:nvSpPr>
        <p:spPr>
          <a:xfrm>
            <a:off x="8377650" y="4766072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43733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3106" y="263130"/>
            <a:ext cx="8618894" cy="994172"/>
          </a:xfrm>
        </p:spPr>
        <p:txBody>
          <a:bodyPr/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3106" y="1365531"/>
            <a:ext cx="4241744" cy="31659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5531"/>
            <a:ext cx="4241743" cy="31659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08122-080A-EA41-BB51-21381087E641}"/>
              </a:ext>
            </a:extLst>
          </p:cNvPr>
          <p:cNvSpPr txBox="1">
            <a:spLocks/>
          </p:cNvSpPr>
          <p:nvPr userDrawn="1"/>
        </p:nvSpPr>
        <p:spPr>
          <a:xfrm>
            <a:off x="8377650" y="4766072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838161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7037" y="263130"/>
            <a:ext cx="8624963" cy="994172"/>
          </a:xfrm>
        </p:spPr>
        <p:txBody>
          <a:bodyPr/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5531"/>
            <a:ext cx="4262850" cy="31659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6" name="Textplatzhalter 18">
            <a:extLst>
              <a:ext uri="{FF2B5EF4-FFF2-40B4-BE49-F238E27FC236}">
                <a16:creationId xmlns:a16="http://schemas.microsoft.com/office/drawing/2014/main" id="{1FF3AC81-D55D-B54C-98FD-5954068A99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7037" y="1365531"/>
            <a:ext cx="4304963" cy="3165989"/>
          </a:xfrm>
          <a:prstGeom prst="rect">
            <a:avLst/>
          </a:prstGeom>
          <a:gradFill>
            <a:gsLst>
              <a:gs pos="0">
                <a:srgbClr val="3863A2">
                  <a:alpha val="30000"/>
                </a:srgbClr>
              </a:gs>
              <a:gs pos="100000">
                <a:srgbClr val="96C342">
                  <a:alpha val="30000"/>
                </a:srgb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EFA4450-B54B-4F40-9DB8-175A294FEB55}"/>
              </a:ext>
            </a:extLst>
          </p:cNvPr>
          <p:cNvSpPr txBox="1">
            <a:spLocks/>
          </p:cNvSpPr>
          <p:nvPr userDrawn="1"/>
        </p:nvSpPr>
        <p:spPr>
          <a:xfrm>
            <a:off x="8377650" y="4766072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566576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9B02422-7427-4E41-A3D9-B5B9DC0BC2A3}"/>
              </a:ext>
            </a:extLst>
          </p:cNvPr>
          <p:cNvSpPr txBox="1">
            <a:spLocks/>
          </p:cNvSpPr>
          <p:nvPr userDrawn="1"/>
        </p:nvSpPr>
        <p:spPr>
          <a:xfrm>
            <a:off x="8377650" y="4766072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934508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E58F249-601F-8143-91C2-7E5CC5EDFDE3}"/>
              </a:ext>
            </a:extLst>
          </p:cNvPr>
          <p:cNvSpPr txBox="1">
            <a:spLocks/>
          </p:cNvSpPr>
          <p:nvPr userDrawn="1"/>
        </p:nvSpPr>
        <p:spPr>
          <a:xfrm>
            <a:off x="8377650" y="4766072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795670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enutzerdefiniertes Layout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D34B08E-6551-1A4A-A01E-6D8F2DD3E440}"/>
              </a:ext>
            </a:extLst>
          </p:cNvPr>
          <p:cNvSpPr/>
          <p:nvPr userDrawn="1"/>
        </p:nvSpPr>
        <p:spPr>
          <a:xfrm>
            <a:off x="218485" y="4612460"/>
            <a:ext cx="8698938" cy="531040"/>
          </a:xfrm>
          <a:prstGeom prst="rect">
            <a:avLst/>
          </a:prstGeom>
          <a:solidFill>
            <a:srgbClr val="213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1537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1B4EB1B-4FBC-7840-906F-520B5551A0FD}"/>
              </a:ext>
            </a:extLst>
          </p:cNvPr>
          <p:cNvSpPr txBox="1"/>
          <p:nvPr/>
        </p:nvSpPr>
        <p:spPr>
          <a:xfrm>
            <a:off x="2130624" y="4764108"/>
            <a:ext cx="571142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 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3384D82-F950-1B48-A87E-3E7E41298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01000" y="4767263"/>
            <a:ext cx="51435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fld id="{176BA141-8D4A-8A46-AC80-2A1980DE5543}" type="slidenum">
              <a:rPr lang="en-US" smtClean="0"/>
              <a:t>‹Nr.›</a:t>
            </a:fld>
            <a:endParaRPr lang="en-US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29A80E8C-6F05-F04C-88B5-C1D0EEDABE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6129"/>
          <a:stretch/>
        </p:blipFill>
        <p:spPr>
          <a:xfrm>
            <a:off x="3844372" y="1051966"/>
            <a:ext cx="1482639" cy="348678"/>
          </a:xfrm>
          <a:prstGeom prst="rect">
            <a:avLst/>
          </a:prstGeom>
        </p:spPr>
      </p:pic>
      <p:pic>
        <p:nvPicPr>
          <p:cNvPr id="8" name="Grafik 7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2A0013F1-1454-164C-9D99-9DF63E78AB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194"/>
          <a:stretch/>
        </p:blipFill>
        <p:spPr>
          <a:xfrm>
            <a:off x="3871755" y="459126"/>
            <a:ext cx="1455256" cy="592840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5B56B6F4-3581-A04D-AA05-0EEF583341F7}"/>
              </a:ext>
            </a:extLst>
          </p:cNvPr>
          <p:cNvSpPr/>
          <p:nvPr/>
        </p:nvSpPr>
        <p:spPr>
          <a:xfrm>
            <a:off x="0" y="4447429"/>
            <a:ext cx="9144000" cy="633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4185922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13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000" y="263130"/>
            <a:ext cx="86400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3B7871B-F74D-7D4F-ABF9-C9C767DE58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2000" y="4637187"/>
            <a:ext cx="651620" cy="464939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51CC1108-F302-A744-9A82-AA7EB6807925}"/>
              </a:ext>
            </a:extLst>
          </p:cNvPr>
          <p:cNvSpPr txBox="1"/>
          <p:nvPr userDrawn="1"/>
        </p:nvSpPr>
        <p:spPr>
          <a:xfrm>
            <a:off x="1757363" y="4766072"/>
            <a:ext cx="6097191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/>
              <a:t> </a:t>
            </a:r>
          </a:p>
        </p:txBody>
      </p: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1F19F82A-B901-5F49-86A7-DCEB29257517}"/>
              </a:ext>
            </a:extLst>
          </p:cNvPr>
          <p:cNvCxnSpPr>
            <a:cxnSpLocks/>
          </p:cNvCxnSpPr>
          <p:nvPr/>
        </p:nvCxnSpPr>
        <p:spPr>
          <a:xfrm flipV="1">
            <a:off x="252000" y="4630392"/>
            <a:ext cx="8640000" cy="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B64D8E2-55D6-4749-AB3C-725A0387B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7650" y="4766072"/>
            <a:ext cx="514350" cy="273844"/>
          </a:xfrm>
          <a:prstGeom prst="rect">
            <a:avLst/>
          </a:prstGeom>
        </p:spPr>
        <p:txBody>
          <a:bodyPr anchor="ctr"/>
          <a:lstStyle>
            <a:lvl1pPr algn="r">
              <a:defRPr sz="9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fld id="{176BA141-8D4A-8A46-AC80-2A1980DE5543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29AC407-514D-9945-AB6D-730020BBC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000" y="1369219"/>
            <a:ext cx="8640000" cy="3161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34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1" r:id="rId3"/>
    <p:sldLayoutId id="2147483663" r:id="rId4"/>
    <p:sldLayoutId id="2147483667" r:id="rId5"/>
    <p:sldLayoutId id="2147483664" r:id="rId6"/>
    <p:sldLayoutId id="2147483665" r:id="rId7"/>
    <p:sldLayoutId id="2147483672" r:id="rId8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rgbClr val="135399"/>
          </a:solidFill>
          <a:latin typeface="Roboto Light" panose="02000000000000000000" pitchFamily="2" charset="0"/>
          <a:ea typeface="Roboto Light" panose="02000000000000000000" pitchFamily="2" charset="0"/>
          <a:cs typeface="Roboto Light" panose="02000000000000000000" pitchFamily="2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Symbol" pitchFamily="2" charset="2"/>
        <a:buChar char="-"/>
        <a:defRPr sz="2100" b="0" i="0" kern="1200">
          <a:solidFill>
            <a:srgbClr val="3D3D3B"/>
          </a:solidFill>
          <a:latin typeface="Roboto Light" panose="02000000000000000000" pitchFamily="2" charset="0"/>
          <a:ea typeface="Roboto Light" panose="02000000000000000000" pitchFamily="2" charset="0"/>
          <a:cs typeface="Roboto Light" panose="02000000000000000000" pitchFamily="2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000" y="263130"/>
            <a:ext cx="86400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1CC1108-F302-A744-9A82-AA7EB6807925}"/>
              </a:ext>
            </a:extLst>
          </p:cNvPr>
          <p:cNvSpPr txBox="1"/>
          <p:nvPr userDrawn="1"/>
        </p:nvSpPr>
        <p:spPr>
          <a:xfrm>
            <a:off x="1757363" y="4766072"/>
            <a:ext cx="6097191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/>
              <a:t> </a:t>
            </a:r>
          </a:p>
        </p:txBody>
      </p: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1F19F82A-B901-5F49-86A7-DCEB29257517}"/>
              </a:ext>
            </a:extLst>
          </p:cNvPr>
          <p:cNvCxnSpPr>
            <a:cxnSpLocks/>
          </p:cNvCxnSpPr>
          <p:nvPr/>
        </p:nvCxnSpPr>
        <p:spPr>
          <a:xfrm flipV="1">
            <a:off x="252000" y="4630392"/>
            <a:ext cx="8640000" cy="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B64D8E2-55D6-4749-AB3C-725A0387B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7650" y="4766072"/>
            <a:ext cx="514350" cy="273844"/>
          </a:xfrm>
          <a:prstGeom prst="rect">
            <a:avLst/>
          </a:prstGeom>
        </p:spPr>
        <p:txBody>
          <a:bodyPr anchor="ctr"/>
          <a:lstStyle>
            <a:lvl1pPr algn="r">
              <a:defRPr sz="9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fld id="{176BA141-8D4A-8A46-AC80-2A1980DE5543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29AC407-514D-9945-AB6D-730020BBC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000" y="1369219"/>
            <a:ext cx="8640000" cy="3161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pic>
        <p:nvPicPr>
          <p:cNvPr id="8" name="Grafik 7" descr="Ein Bild, das Hocker, Tisch enthält.&#10;&#10;Automatisch generierte Beschreibung">
            <a:extLst>
              <a:ext uri="{FF2B5EF4-FFF2-40B4-BE49-F238E27FC236}">
                <a16:creationId xmlns:a16="http://schemas.microsoft.com/office/drawing/2014/main" id="{AC2B2EE1-0300-EA41-8ED9-C9119829B4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1" b="18858"/>
          <a:stretch/>
        </p:blipFill>
        <p:spPr>
          <a:xfrm>
            <a:off x="252000" y="4677526"/>
            <a:ext cx="654306" cy="42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369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rgbClr val="135399"/>
          </a:solidFill>
          <a:latin typeface="Roboto Light" panose="02000000000000000000" pitchFamily="2" charset="0"/>
          <a:ea typeface="Roboto Light" panose="02000000000000000000" pitchFamily="2" charset="0"/>
          <a:cs typeface="Roboto Light" panose="02000000000000000000" pitchFamily="2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Symbol" pitchFamily="2" charset="2"/>
        <a:buChar char="-"/>
        <a:defRPr sz="2100" b="0" i="0" kern="1200">
          <a:solidFill>
            <a:srgbClr val="3D3D3B"/>
          </a:solidFill>
          <a:latin typeface="Roboto Light" panose="02000000000000000000" pitchFamily="2" charset="0"/>
          <a:ea typeface="Roboto Light" panose="02000000000000000000" pitchFamily="2" charset="0"/>
          <a:cs typeface="Roboto Light" panose="02000000000000000000" pitchFamily="2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5439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9" r:id="rId2"/>
    <p:sldLayoutId id="2147483698" r:id="rId3"/>
    <p:sldLayoutId id="2147483697" r:id="rId4"/>
    <p:sldLayoutId id="2147483700" r:id="rId5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11" Type="http://schemas.openxmlformats.org/officeDocument/2006/relationships/image" Target="../media/image41.sv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svg"/><Relationship Id="rId9" Type="http://schemas.openxmlformats.org/officeDocument/2006/relationships/image" Target="../media/image3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pp.dataquest.io/path/data-analyst-r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nio.com/objects/chess-gameplan-queen-knight-victory-competition-strategy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google.com/url?sa=i&amp;url=https%3A%2F%2Fshiny.rstudio.com%2Ftutorial%2Fwritten-tutorial%2Flesson1%2F&amp;psig=AOvVaw1puZa7PfyQq8N1-NYrijXP&amp;ust=1616163505582000&amp;source=images&amp;cd=vfe&amp;ved=0CAIQjRxqFwoTCNC2jrCEuu8CFQAAAAAdAAAAABAI" TargetMode="External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1D5D99-6ECB-D84B-9D5D-88A9653417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Programmieraufgabe oder Lückentext?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5203738-3A1B-A94B-B15B-6208FDE406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Wir visualisieren Daten und automatisieren Reports (für </a:t>
            </a:r>
            <a:r>
              <a:rPr lang="de-DE" dirty="0" err="1"/>
              <a:t>Anfänger:innen</a:t>
            </a:r>
            <a:r>
              <a:rPr lang="de-DE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565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9E5857-D9A7-E44C-B016-A8687BDC3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RShiny</a:t>
            </a:r>
            <a:r>
              <a:rPr lang="en-GB" dirty="0"/>
              <a:t> </a:t>
            </a:r>
            <a:r>
              <a:rPr lang="en-GB" dirty="0" err="1"/>
              <a:t>besteht</a:t>
            </a:r>
            <a:r>
              <a:rPr lang="en-GB" dirty="0"/>
              <a:t> </a:t>
            </a:r>
            <a:r>
              <a:rPr lang="en-GB" dirty="0" err="1"/>
              <a:t>aus</a:t>
            </a:r>
            <a:r>
              <a:rPr lang="en-GB" dirty="0"/>
              <a:t> </a:t>
            </a:r>
            <a:r>
              <a:rPr lang="en-GB" dirty="0" err="1"/>
              <a:t>zwei</a:t>
            </a:r>
            <a:r>
              <a:rPr lang="en-GB" dirty="0"/>
              <a:t> </a:t>
            </a:r>
            <a:r>
              <a:rPr lang="en-GB" dirty="0" err="1"/>
              <a:t>Hauptbestandteilen</a:t>
            </a:r>
            <a:r>
              <a:rPr lang="en-GB" dirty="0"/>
              <a:t>: User Interface (UI) und Server</a:t>
            </a:r>
          </a:p>
        </p:txBody>
      </p:sp>
      <p:pic>
        <p:nvPicPr>
          <p:cNvPr id="7" name="Grafik 6" descr="Verliebte-Gesichtskontur mit einfarbiger Füllung">
            <a:extLst>
              <a:ext uri="{FF2B5EF4-FFF2-40B4-BE49-F238E27FC236}">
                <a16:creationId xmlns:a16="http://schemas.microsoft.com/office/drawing/2014/main" id="{F05288A8-DE3A-F44D-A4A0-6D405AE9FF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0260" y="2571750"/>
            <a:ext cx="914400" cy="914400"/>
          </a:xfrm>
          <a:prstGeom prst="rect">
            <a:avLst/>
          </a:prstGeom>
        </p:spPr>
      </p:pic>
      <p:pic>
        <p:nvPicPr>
          <p:cNvPr id="11" name="Grafik 10" descr="Rechte Gehirnhälfte mit einfarbiger Füllung">
            <a:extLst>
              <a:ext uri="{FF2B5EF4-FFF2-40B4-BE49-F238E27FC236}">
                <a16:creationId xmlns:a16="http://schemas.microsoft.com/office/drawing/2014/main" id="{7ADD007F-4D25-7447-A2C2-1C010EBE45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4970" y="2571750"/>
            <a:ext cx="914400" cy="914400"/>
          </a:xfrm>
          <a:prstGeom prst="rect">
            <a:avLst/>
          </a:prstGeom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D22E4AED-E7F3-8D4A-B098-8C3AD7871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80361" flipH="1">
            <a:off x="6478285" y="2346749"/>
            <a:ext cx="749056" cy="7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AF71744B-E6B1-1843-BDD2-9C51678F3F50}"/>
              </a:ext>
            </a:extLst>
          </p:cNvPr>
          <p:cNvSpPr/>
          <p:nvPr/>
        </p:nvSpPr>
        <p:spPr>
          <a:xfrm rot="20594752">
            <a:off x="6339911" y="1952653"/>
            <a:ext cx="11602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b="1" dirty="0">
                <a:solidFill>
                  <a:srgbClr val="000000"/>
                </a:solidFill>
                <a:latin typeface="Bradley Hand ITC" panose="03070402050302030203" pitchFamily="66" charset="77"/>
              </a:rPr>
              <a:t>Server</a:t>
            </a:r>
            <a:endParaRPr lang="en-GB" sz="2000" b="1" dirty="0">
              <a:latin typeface="Bradley Hand ITC" panose="03070402050302030203" pitchFamily="66" charset="77"/>
            </a:endParaRP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909BB130-4B82-0F46-94CF-6E5B3ED3E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19639">
            <a:off x="1296344" y="2444390"/>
            <a:ext cx="749056" cy="7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1C5B2155-05FD-544D-BC17-5202BCC7E8DE}"/>
              </a:ext>
            </a:extLst>
          </p:cNvPr>
          <p:cNvSpPr/>
          <p:nvPr/>
        </p:nvSpPr>
        <p:spPr>
          <a:xfrm rot="575263">
            <a:off x="862772" y="2106009"/>
            <a:ext cx="24349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b="1" dirty="0">
                <a:solidFill>
                  <a:srgbClr val="000000"/>
                </a:solidFill>
                <a:latin typeface="Bradley Hand ITC" panose="03070402050302030203" pitchFamily="66" charset="77"/>
              </a:rPr>
              <a:t>User (</a:t>
            </a:r>
            <a:r>
              <a:rPr lang="de-DE" sz="2400" b="1" dirty="0" err="1">
                <a:solidFill>
                  <a:srgbClr val="000000"/>
                </a:solidFill>
                <a:latin typeface="Bradley Hand ITC" panose="03070402050302030203" pitchFamily="66" charset="77"/>
              </a:rPr>
              <a:t>Inter</a:t>
            </a:r>
            <a:r>
              <a:rPr lang="de-DE" sz="2400" b="1" dirty="0">
                <a:solidFill>
                  <a:srgbClr val="000000"/>
                </a:solidFill>
                <a:latin typeface="Bradley Hand ITC" panose="03070402050302030203" pitchFamily="66" charset="77"/>
              </a:rPr>
              <a:t>)</a:t>
            </a:r>
            <a:r>
              <a:rPr lang="de-DE" sz="2400" b="1" dirty="0" err="1">
                <a:solidFill>
                  <a:srgbClr val="000000"/>
                </a:solidFill>
                <a:latin typeface="Bradley Hand ITC" panose="03070402050302030203" pitchFamily="66" charset="77"/>
              </a:rPr>
              <a:t>face</a:t>
            </a:r>
            <a:endParaRPr lang="en-GB" sz="2000" b="1" dirty="0">
              <a:latin typeface="Bradley Hand ITC" panose="03070402050302030203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20120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k 22" descr="Benebelte Gesichtskontur Silhouette">
            <a:extLst>
              <a:ext uri="{FF2B5EF4-FFF2-40B4-BE49-F238E27FC236}">
                <a16:creationId xmlns:a16="http://schemas.microsoft.com/office/drawing/2014/main" id="{0C1C3DCA-A790-BC44-907A-668924282C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0260" y="2587212"/>
            <a:ext cx="914400" cy="914400"/>
          </a:xfrm>
          <a:prstGeom prst="rect">
            <a:avLst/>
          </a:prstGeom>
        </p:spPr>
      </p:pic>
      <p:pic>
        <p:nvPicPr>
          <p:cNvPr id="17" name="Grafik 16" descr="Linke Gehirnhälfte mit einfarbiger Füllung">
            <a:extLst>
              <a:ext uri="{FF2B5EF4-FFF2-40B4-BE49-F238E27FC236}">
                <a16:creationId xmlns:a16="http://schemas.microsoft.com/office/drawing/2014/main" id="{BC331B46-5642-6341-89E6-DEAFC577E8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87096" y="2588881"/>
            <a:ext cx="914400" cy="9144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19E5857-D9A7-E44C-B016-A8687BDC3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Interface (UI) und Server </a:t>
            </a:r>
            <a:r>
              <a:rPr lang="en-GB" dirty="0" err="1"/>
              <a:t>funktionieren</a:t>
            </a:r>
            <a:r>
              <a:rPr lang="en-GB" dirty="0"/>
              <a:t> </a:t>
            </a:r>
            <a:r>
              <a:rPr lang="en-GB" dirty="0" err="1"/>
              <a:t>nicht</a:t>
            </a:r>
            <a:r>
              <a:rPr lang="en-GB" dirty="0"/>
              <a:t> </a:t>
            </a:r>
            <a:r>
              <a:rPr lang="en-GB" dirty="0" err="1"/>
              <a:t>ohne</a:t>
            </a:r>
            <a:r>
              <a:rPr lang="en-GB" dirty="0"/>
              <a:t> </a:t>
            </a:r>
            <a:r>
              <a:rPr lang="en-GB" dirty="0" err="1"/>
              <a:t>einander</a:t>
            </a:r>
            <a:endParaRPr lang="en-GB" dirty="0"/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D22E4AED-E7F3-8D4A-B098-8C3AD7871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80361" flipH="1">
            <a:off x="6478285" y="2346749"/>
            <a:ext cx="749056" cy="7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AF71744B-E6B1-1843-BDD2-9C51678F3F50}"/>
              </a:ext>
            </a:extLst>
          </p:cNvPr>
          <p:cNvSpPr/>
          <p:nvPr/>
        </p:nvSpPr>
        <p:spPr>
          <a:xfrm rot="20594752">
            <a:off x="6339911" y="1952653"/>
            <a:ext cx="11602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b="1" dirty="0">
                <a:solidFill>
                  <a:srgbClr val="000000"/>
                </a:solidFill>
                <a:latin typeface="Bradley Hand ITC" panose="03070402050302030203" pitchFamily="66" charset="77"/>
              </a:rPr>
              <a:t>Server</a:t>
            </a:r>
            <a:endParaRPr lang="en-GB" sz="2000" b="1" dirty="0">
              <a:latin typeface="Bradley Hand ITC" panose="03070402050302030203" pitchFamily="66" charset="77"/>
            </a:endParaRP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909BB130-4B82-0F46-94CF-6E5B3ED3E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19639">
            <a:off x="1296344" y="2444390"/>
            <a:ext cx="749056" cy="7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1C5B2155-05FD-544D-BC17-5202BCC7E8DE}"/>
              </a:ext>
            </a:extLst>
          </p:cNvPr>
          <p:cNvSpPr/>
          <p:nvPr/>
        </p:nvSpPr>
        <p:spPr>
          <a:xfrm rot="575263">
            <a:off x="862772" y="2106009"/>
            <a:ext cx="24349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b="1" dirty="0">
                <a:solidFill>
                  <a:srgbClr val="000000"/>
                </a:solidFill>
                <a:latin typeface="Bradley Hand ITC" panose="03070402050302030203" pitchFamily="66" charset="77"/>
              </a:rPr>
              <a:t>User (</a:t>
            </a:r>
            <a:r>
              <a:rPr lang="de-DE" sz="2400" b="1" dirty="0" err="1">
                <a:solidFill>
                  <a:srgbClr val="000000"/>
                </a:solidFill>
                <a:latin typeface="Bradley Hand ITC" panose="03070402050302030203" pitchFamily="66" charset="77"/>
              </a:rPr>
              <a:t>Inter</a:t>
            </a:r>
            <a:r>
              <a:rPr lang="de-DE" sz="2400" b="1" dirty="0">
                <a:solidFill>
                  <a:srgbClr val="000000"/>
                </a:solidFill>
                <a:latin typeface="Bradley Hand ITC" panose="03070402050302030203" pitchFamily="66" charset="77"/>
              </a:rPr>
              <a:t>)</a:t>
            </a:r>
            <a:r>
              <a:rPr lang="de-DE" sz="2400" b="1" dirty="0" err="1">
                <a:solidFill>
                  <a:srgbClr val="000000"/>
                </a:solidFill>
                <a:latin typeface="Bradley Hand ITC" panose="03070402050302030203" pitchFamily="66" charset="77"/>
              </a:rPr>
              <a:t>face</a:t>
            </a:r>
            <a:endParaRPr lang="en-GB" sz="2000" b="1" dirty="0">
              <a:latin typeface="Bradley Hand ITC" panose="03070402050302030203" pitchFamily="66" charset="77"/>
            </a:endParaRPr>
          </a:p>
        </p:txBody>
      </p:sp>
      <p:pic>
        <p:nvPicPr>
          <p:cNvPr id="19" name="Grafik 18" descr="Gedankenblase Silhouette">
            <a:extLst>
              <a:ext uri="{FF2B5EF4-FFF2-40B4-BE49-F238E27FC236}">
                <a16:creationId xmlns:a16="http://schemas.microsoft.com/office/drawing/2014/main" id="{8A4C19F8-3697-4C42-A056-2AEC61E687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4966200" y="1852832"/>
            <a:ext cx="914400" cy="914400"/>
          </a:xfrm>
          <a:prstGeom prst="rect">
            <a:avLst/>
          </a:prstGeom>
        </p:spPr>
      </p:pic>
      <p:pic>
        <p:nvPicPr>
          <p:cNvPr id="21" name="Grafik 20" descr="Fragezeichen mit einfarbiger Füllung">
            <a:extLst>
              <a:ext uri="{FF2B5EF4-FFF2-40B4-BE49-F238E27FC236}">
                <a16:creationId xmlns:a16="http://schemas.microsoft.com/office/drawing/2014/main" id="{C65589F3-9259-924C-831F-88B70593AC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34805" y="2027142"/>
            <a:ext cx="377190" cy="37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47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7573FB-1FC2-A249-9AE8-62B8DAEBA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Online </a:t>
            </a:r>
            <a:r>
              <a:rPr lang="en-GB" dirty="0" err="1"/>
              <a:t>findet</a:t>
            </a:r>
            <a:r>
              <a:rPr lang="en-GB" dirty="0"/>
              <a:t> </a:t>
            </a:r>
            <a:r>
              <a:rPr lang="en-GB" dirty="0" err="1"/>
              <a:t>Ihr</a:t>
            </a:r>
            <a:r>
              <a:rPr lang="en-GB" dirty="0"/>
              <a:t> </a:t>
            </a:r>
            <a:r>
              <a:rPr lang="en-GB" dirty="0" err="1"/>
              <a:t>tolle</a:t>
            </a:r>
            <a:r>
              <a:rPr lang="en-GB" dirty="0"/>
              <a:t> </a:t>
            </a:r>
            <a:r>
              <a:rPr lang="en-GB" dirty="0" err="1"/>
              <a:t>Weiterbildungsformate</a:t>
            </a:r>
            <a:endParaRPr lang="en-GB" dirty="0"/>
          </a:p>
        </p:txBody>
      </p:sp>
      <p:pic>
        <p:nvPicPr>
          <p:cNvPr id="5" name="Grafik 4">
            <a:hlinkClick r:id="rId2"/>
            <a:extLst>
              <a:ext uri="{FF2B5EF4-FFF2-40B4-BE49-F238E27FC236}">
                <a16:creationId xmlns:a16="http://schemas.microsoft.com/office/drawing/2014/main" id="{E9472636-0B59-7A41-850B-F5F3F16A5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522" y="1055077"/>
            <a:ext cx="5256956" cy="303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12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Ein Bild, das Person, drinnen, Mann, Laptop enthält.&#10;&#10;Automatisch generierte Beschreibung">
            <a:extLst>
              <a:ext uri="{FF2B5EF4-FFF2-40B4-BE49-F238E27FC236}">
                <a16:creationId xmlns:a16="http://schemas.microsoft.com/office/drawing/2014/main" id="{1F225A1E-057C-C944-BE82-A74A0A4A83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" t="5806" r="-439" b="7778"/>
          <a:stretch/>
        </p:blipFill>
        <p:spPr>
          <a:xfrm>
            <a:off x="6389099" y="1357271"/>
            <a:ext cx="2531836" cy="1359340"/>
          </a:xfrm>
          <a:prstGeom prst="rect">
            <a:avLst/>
          </a:prstGeom>
        </p:spPr>
      </p:pic>
      <p:pic>
        <p:nvPicPr>
          <p:cNvPr id="15" name="Grafik 14" descr="Ein Bild, das drinnen, Person, sitzend, Frau enthält.&#10;&#10;Automatisch generierte Beschreibung">
            <a:extLst>
              <a:ext uri="{FF2B5EF4-FFF2-40B4-BE49-F238E27FC236}">
                <a16:creationId xmlns:a16="http://schemas.microsoft.com/office/drawing/2014/main" id="{D5921AEC-12CA-E440-B814-FF229DCE9C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56"/>
          <a:stretch/>
        </p:blipFill>
        <p:spPr>
          <a:xfrm>
            <a:off x="3357399" y="1357272"/>
            <a:ext cx="2520727" cy="1333469"/>
          </a:xfrm>
          <a:prstGeom prst="rect">
            <a:avLst/>
          </a:prstGeom>
        </p:spPr>
      </p:pic>
      <p:pic>
        <p:nvPicPr>
          <p:cNvPr id="13" name="Grafik 12" descr="Ein Bild, das drinnen, Laptop, sitzend, Tisch enthält.&#10;&#10;Automatisch generierte Beschreibung">
            <a:extLst>
              <a:ext uri="{FF2B5EF4-FFF2-40B4-BE49-F238E27FC236}">
                <a16:creationId xmlns:a16="http://schemas.microsoft.com/office/drawing/2014/main" id="{FC7C8DC5-7DCC-BE4A-B098-3C58929B5B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03" y="1357272"/>
            <a:ext cx="2520726" cy="1353601"/>
          </a:xfrm>
          <a:prstGeom prst="rect">
            <a:avLst/>
          </a:prstGeom>
        </p:spPr>
      </p:pic>
      <p:sp>
        <p:nvSpPr>
          <p:cNvPr id="10" name="Titel 9">
            <a:extLst>
              <a:ext uri="{FF2B5EF4-FFF2-40B4-BE49-F238E27FC236}">
                <a16:creationId xmlns:a16="http://schemas.microsoft.com/office/drawing/2014/main" id="{B6F62FC8-9618-6B4A-B5EF-0CA49AED5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Unsere Mission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9755B394-9076-6745-85C0-6A729040C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9887" y="1347191"/>
            <a:ext cx="2508290" cy="134355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F84E4E0B-F8D7-0C40-ABB2-D9CB32FB29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57401" y="1347191"/>
            <a:ext cx="2520725" cy="1333469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46470944-72F9-CE49-B531-330F199420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1550" y="1347191"/>
            <a:ext cx="2490450" cy="135934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863845A-F928-A044-8D3A-55CE6171F3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8803" y="2800634"/>
            <a:ext cx="2532352" cy="1440147"/>
          </a:xfrm>
        </p:spPr>
        <p:txBody>
          <a:bodyPr>
            <a:normAutofit/>
          </a:bodyPr>
          <a:lstStyle/>
          <a:p>
            <a:r>
              <a:rPr lang="de-DE" sz="1650" dirty="0">
                <a:solidFill>
                  <a:srgbClr val="125299"/>
                </a:solidFill>
              </a:rPr>
              <a:t>PROJEKTE</a:t>
            </a:r>
            <a:endParaRPr lang="de-DE" sz="1650" dirty="0"/>
          </a:p>
          <a:p>
            <a:r>
              <a:rPr lang="en-US" sz="1275" spc="26" dirty="0" err="1"/>
              <a:t>Wir</a:t>
            </a:r>
            <a:r>
              <a:rPr lang="en-US" sz="1275" spc="26" dirty="0"/>
              <a:t> </a:t>
            </a:r>
            <a:r>
              <a:rPr lang="en-US" sz="1275" spc="26" dirty="0" err="1"/>
              <a:t>führen</a:t>
            </a:r>
            <a:r>
              <a:rPr lang="en-US" sz="1275" spc="26" dirty="0"/>
              <a:t> pro-bono </a:t>
            </a:r>
            <a:r>
              <a:rPr lang="en-US" sz="1275" spc="26" dirty="0" err="1"/>
              <a:t>Datenanalyseprojekte</a:t>
            </a:r>
            <a:r>
              <a:rPr lang="en-US" sz="1275" spc="26" dirty="0"/>
              <a:t> </a:t>
            </a:r>
            <a:r>
              <a:rPr lang="en-US" sz="1275" spc="26" dirty="0" err="1"/>
              <a:t>für</a:t>
            </a:r>
            <a:r>
              <a:rPr lang="en-US" sz="1275" spc="26" dirty="0"/>
              <a:t> </a:t>
            </a:r>
            <a:r>
              <a:rPr lang="en-US" sz="1275" spc="26" dirty="0" err="1"/>
              <a:t>gemeinnützige</a:t>
            </a:r>
            <a:r>
              <a:rPr lang="en-US" sz="1275" spc="26" dirty="0"/>
              <a:t> </a:t>
            </a:r>
            <a:r>
              <a:rPr lang="en-US" sz="1275" spc="26" dirty="0" err="1"/>
              <a:t>Organisationen</a:t>
            </a:r>
            <a:r>
              <a:rPr lang="en-US" sz="1275" spc="26" dirty="0"/>
              <a:t> </a:t>
            </a:r>
            <a:r>
              <a:rPr lang="en-US" sz="1275" spc="26" dirty="0" err="1"/>
              <a:t>durch</a:t>
            </a:r>
            <a:r>
              <a:rPr lang="en-US" sz="1275" spc="26" dirty="0"/>
              <a:t>.</a:t>
            </a:r>
            <a:endParaRPr lang="de-DE" sz="1275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23492C2-BE52-9847-8C1D-E05325968D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57399" y="2800634"/>
            <a:ext cx="2499538" cy="1440147"/>
          </a:xfrm>
        </p:spPr>
        <p:txBody>
          <a:bodyPr>
            <a:normAutofit/>
          </a:bodyPr>
          <a:lstStyle/>
          <a:p>
            <a:r>
              <a:rPr lang="de-DE" sz="1650" dirty="0">
                <a:solidFill>
                  <a:srgbClr val="125299"/>
                </a:solidFill>
              </a:rPr>
              <a:t>BILDUNG</a:t>
            </a:r>
            <a:endParaRPr lang="de-DE" sz="1275" dirty="0"/>
          </a:p>
          <a:p>
            <a:r>
              <a:rPr lang="en-US" sz="1275" spc="26" dirty="0" err="1"/>
              <a:t>Wir</a:t>
            </a:r>
            <a:r>
              <a:rPr lang="en-US" sz="1275" spc="26" dirty="0"/>
              <a:t> </a:t>
            </a:r>
            <a:r>
              <a:rPr lang="en-US" sz="1275" spc="26" dirty="0" err="1"/>
              <a:t>vernetzen</a:t>
            </a:r>
            <a:r>
              <a:rPr lang="en-US" sz="1275" spc="26" dirty="0"/>
              <a:t> </a:t>
            </a:r>
            <a:r>
              <a:rPr lang="en-US" sz="1275" spc="26" dirty="0" err="1"/>
              <a:t>engagierte</a:t>
            </a:r>
            <a:r>
              <a:rPr lang="en-US" sz="1275" spc="26" dirty="0"/>
              <a:t> </a:t>
            </a:r>
            <a:r>
              <a:rPr lang="en-US" sz="1275" spc="26" dirty="0" err="1"/>
              <a:t>sozial</a:t>
            </a:r>
            <a:r>
              <a:rPr lang="en-US" sz="1275" spc="26" dirty="0"/>
              <a:t> </a:t>
            </a:r>
            <a:r>
              <a:rPr lang="en-US" sz="1275" spc="26" dirty="0" err="1"/>
              <a:t>denkende</a:t>
            </a:r>
            <a:r>
              <a:rPr lang="en-US" sz="1275" spc="26" dirty="0"/>
              <a:t> </a:t>
            </a:r>
            <a:r>
              <a:rPr lang="en-US" sz="1275" spc="26" dirty="0" err="1"/>
              <a:t>Datenanalyst:innen</a:t>
            </a:r>
            <a:r>
              <a:rPr lang="en-US" sz="1275" spc="26" dirty="0"/>
              <a:t> und </a:t>
            </a:r>
            <a:r>
              <a:rPr lang="en-US" sz="1275" spc="26" dirty="0" err="1"/>
              <a:t>bieten</a:t>
            </a:r>
            <a:r>
              <a:rPr lang="en-US" sz="1275" spc="26" dirty="0"/>
              <a:t> </a:t>
            </a:r>
            <a:r>
              <a:rPr lang="en-US" sz="1275" spc="26" dirty="0" err="1"/>
              <a:t>ihnen</a:t>
            </a:r>
            <a:r>
              <a:rPr lang="en-US" sz="1275" spc="26" dirty="0"/>
              <a:t> </a:t>
            </a:r>
            <a:r>
              <a:rPr lang="en-US" sz="1275" spc="26" dirty="0" err="1"/>
              <a:t>Möglichkeiten</a:t>
            </a:r>
            <a:r>
              <a:rPr lang="en-US" sz="1275" spc="26" dirty="0"/>
              <a:t> </a:t>
            </a:r>
            <a:r>
              <a:rPr lang="en-US" sz="1275" spc="26" dirty="0" err="1"/>
              <a:t>ihr</a:t>
            </a:r>
            <a:r>
              <a:rPr lang="en-US" sz="1275" spc="26" dirty="0"/>
              <a:t> </a:t>
            </a:r>
            <a:r>
              <a:rPr lang="en-US" sz="1275" spc="26" dirty="0" err="1"/>
              <a:t>Wissen</a:t>
            </a:r>
            <a:r>
              <a:rPr lang="en-US" sz="1275" spc="26" dirty="0"/>
              <a:t> </a:t>
            </a:r>
            <a:r>
              <a:rPr lang="en-US" sz="1275" spc="26" dirty="0" err="1"/>
              <a:t>anzuwenden</a:t>
            </a:r>
            <a:r>
              <a:rPr lang="en-US" sz="1275" spc="26" dirty="0"/>
              <a:t> und </a:t>
            </a:r>
            <a:r>
              <a:rPr lang="en-US" sz="1275" spc="26" dirty="0" err="1"/>
              <a:t>zu</a:t>
            </a:r>
            <a:r>
              <a:rPr lang="en-US" sz="1275" spc="26" dirty="0"/>
              <a:t> </a:t>
            </a:r>
            <a:r>
              <a:rPr lang="en-US" sz="1275" spc="26" dirty="0" err="1"/>
              <a:t>erweitern</a:t>
            </a:r>
            <a:r>
              <a:rPr lang="en-US" sz="1275" spc="26" dirty="0"/>
              <a:t>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5848CFE-1301-164F-B2FF-2447FAD5090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1551" y="2796420"/>
            <a:ext cx="2501972" cy="1444362"/>
          </a:xfrm>
        </p:spPr>
        <p:txBody>
          <a:bodyPr>
            <a:normAutofit/>
          </a:bodyPr>
          <a:lstStyle/>
          <a:p>
            <a:r>
              <a:rPr lang="de-DE" sz="1650" dirty="0">
                <a:solidFill>
                  <a:srgbClr val="125299"/>
                </a:solidFill>
              </a:rPr>
              <a:t>DIALOG</a:t>
            </a:r>
            <a:endParaRPr lang="de-DE" sz="1650" dirty="0"/>
          </a:p>
          <a:p>
            <a:r>
              <a:rPr lang="en-US" sz="1275" spc="26" dirty="0" err="1"/>
              <a:t>Wir</a:t>
            </a:r>
            <a:r>
              <a:rPr lang="en-US" sz="1275" spc="26" dirty="0"/>
              <a:t> </a:t>
            </a:r>
            <a:r>
              <a:rPr lang="en-US" sz="1275" spc="26" dirty="0" err="1"/>
              <a:t>treten</a:t>
            </a:r>
            <a:r>
              <a:rPr lang="en-US" sz="1275" spc="26" dirty="0"/>
              <a:t> in den Dialog </a:t>
            </a:r>
            <a:r>
              <a:rPr lang="en-US" sz="1275" spc="26" dirty="0" err="1"/>
              <a:t>über</a:t>
            </a:r>
            <a:r>
              <a:rPr lang="en-US" sz="1275" spc="26" dirty="0"/>
              <a:t> den Wert und </a:t>
            </a:r>
            <a:r>
              <a:rPr lang="en-US" sz="1275" spc="26" dirty="0" err="1"/>
              <a:t>Nutzen</a:t>
            </a:r>
            <a:r>
              <a:rPr lang="en-US" sz="1275" spc="26" dirty="0"/>
              <a:t> von </a:t>
            </a:r>
            <a:r>
              <a:rPr lang="en-US" sz="1275" spc="26" dirty="0" err="1"/>
              <a:t>Daten</a:t>
            </a:r>
            <a:r>
              <a:rPr lang="en-US" sz="1275" spc="26" dirty="0"/>
              <a:t> und </a:t>
            </a:r>
            <a:r>
              <a:rPr lang="en-US" sz="1275" spc="26" dirty="0" err="1"/>
              <a:t>Datenanalysen</a:t>
            </a:r>
            <a:r>
              <a:rPr lang="en-US" sz="1275" spc="26" dirty="0"/>
              <a:t> </a:t>
            </a:r>
            <a:r>
              <a:rPr lang="en-US" sz="1275" spc="26" dirty="0" err="1"/>
              <a:t>für</a:t>
            </a:r>
            <a:r>
              <a:rPr lang="en-US" sz="1275" spc="26" dirty="0"/>
              <a:t> das </a:t>
            </a:r>
            <a:r>
              <a:rPr lang="en-US" sz="1275" spc="26" dirty="0" err="1"/>
              <a:t>Gemeinwohl</a:t>
            </a:r>
            <a:endParaRPr lang="de-DE" sz="1275" dirty="0"/>
          </a:p>
        </p:txBody>
      </p:sp>
    </p:spTree>
    <p:extLst>
      <p:ext uri="{BB962C8B-B14F-4D97-AF65-F5344CB8AC3E}">
        <p14:creationId xmlns:p14="http://schemas.microsoft.com/office/powerpoint/2010/main" val="1312213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52015E1-66A6-134A-8137-F0E1030079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2385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121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Person, draußen, Gruppe, Foto enthält.&#10;&#10;Automatisch generierte Beschreibung">
            <a:extLst>
              <a:ext uri="{FF2B5EF4-FFF2-40B4-BE49-F238E27FC236}">
                <a16:creationId xmlns:a16="http://schemas.microsoft.com/office/drawing/2014/main" id="{033B0E88-F816-854E-97EC-6CEC4EFB1E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68"/>
          <a:stretch/>
        </p:blipFill>
        <p:spPr>
          <a:xfrm>
            <a:off x="267037" y="1365531"/>
            <a:ext cx="3943350" cy="3161236"/>
          </a:xfrm>
          <a:prstGeom prst="rect">
            <a:avLst/>
          </a:prstGeom>
        </p:spPr>
      </p:pic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57612C0-CFFD-6449-9958-558A6F1C80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037" y="1365531"/>
            <a:ext cx="3943350" cy="3161236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8E6898-CA05-CB4B-AB16-0F85F4C5B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Wer wir sind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C17F2D-C8A8-FD41-BB3D-38B33356F2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3168032"/>
            <a:ext cx="3943350" cy="136348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dirty="0"/>
              <a:t>Wir sind ein deutschlandweites Netzwerk von über 1300 Data </a:t>
            </a:r>
            <a:r>
              <a:rPr lang="de-DE" dirty="0" err="1"/>
              <a:t>Scientists</a:t>
            </a:r>
            <a:r>
              <a:rPr lang="de-DE" dirty="0"/>
              <a:t>, die die Welt durch Data Science verbessern wollen. </a:t>
            </a:r>
          </a:p>
          <a:p>
            <a:pPr marL="0" indent="0">
              <a:buNone/>
            </a:pPr>
            <a:r>
              <a:rPr lang="de-DE" dirty="0">
                <a:solidFill>
                  <a:srgbClr val="125299"/>
                </a:solidFill>
              </a:rPr>
              <a:t>#</a:t>
            </a:r>
            <a:r>
              <a:rPr lang="de-DE" i="1" dirty="0" err="1">
                <a:solidFill>
                  <a:srgbClr val="125299"/>
                </a:solidFill>
              </a:rPr>
              <a:t>MetaWeltretter</a:t>
            </a:r>
            <a:endParaRPr lang="de-DE" i="1" dirty="0">
              <a:solidFill>
                <a:srgbClr val="125299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C78A17-F927-CC4A-8862-45AC44FEB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7344">
            <a:off x="4684360" y="1420415"/>
            <a:ext cx="1110105" cy="111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9E2AECF-0440-EF4E-8110-EEEC81F3A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52786">
            <a:off x="7490126" y="2102553"/>
            <a:ext cx="1110105" cy="108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8A1D01F-ACF9-9C49-BC90-18CDD29C1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480" y="1792348"/>
            <a:ext cx="748084" cy="75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C90AFC0A-2B0C-3A41-A7F7-11C048D21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80361" flipH="1">
            <a:off x="5723906" y="1212501"/>
            <a:ext cx="749056" cy="7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9261623D-90FE-6046-80E1-84A71E971A89}"/>
              </a:ext>
            </a:extLst>
          </p:cNvPr>
          <p:cNvSpPr/>
          <p:nvPr/>
        </p:nvSpPr>
        <p:spPr>
          <a:xfrm rot="374195">
            <a:off x="6639392" y="1459040"/>
            <a:ext cx="11602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b="1" dirty="0">
                <a:solidFill>
                  <a:srgbClr val="000000"/>
                </a:solidFill>
                <a:latin typeface="Bradley Hand ITC" panose="03070402050302030203" pitchFamily="66" charset="77"/>
              </a:rPr>
              <a:t>Cosima</a:t>
            </a:r>
            <a:endParaRPr lang="en-GB" sz="2000" b="1" dirty="0">
              <a:latin typeface="Bradley Hand ITC" panose="03070402050302030203" pitchFamily="66" charset="77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413535B4-BC27-A24C-9A02-5DCDEB0B9B29}"/>
              </a:ext>
            </a:extLst>
          </p:cNvPr>
          <p:cNvSpPr/>
          <p:nvPr/>
        </p:nvSpPr>
        <p:spPr>
          <a:xfrm rot="20594752">
            <a:off x="5585532" y="818405"/>
            <a:ext cx="11602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b="1" dirty="0">
                <a:solidFill>
                  <a:srgbClr val="000000"/>
                </a:solidFill>
                <a:latin typeface="Bradley Hand ITC" panose="03070402050302030203" pitchFamily="66" charset="77"/>
              </a:rPr>
              <a:t>Nina</a:t>
            </a:r>
            <a:endParaRPr lang="en-GB" sz="2000" b="1" dirty="0">
              <a:latin typeface="Bradley Hand ITC" panose="03070402050302030203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03686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B8292-FA17-1B40-958A-773F3A20C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966" y="1005959"/>
            <a:ext cx="5829300" cy="1262640"/>
          </a:xfrm>
        </p:spPr>
        <p:txBody>
          <a:bodyPr/>
          <a:lstStyle/>
          <a:p>
            <a:r>
              <a:rPr lang="en-US" dirty="0" err="1"/>
              <a:t>Vorstellungsrunde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88C367-DEDC-2E45-B39F-ED51F3B2F3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72866" y="2268601"/>
            <a:ext cx="5143500" cy="194558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endParaRPr lang="de-DE" sz="1600" dirty="0"/>
          </a:p>
          <a:p>
            <a:pPr>
              <a:spcBef>
                <a:spcPts val="0"/>
              </a:spcBef>
            </a:pPr>
            <a:r>
              <a:rPr lang="de-DE" sz="1600" dirty="0"/>
              <a:t>Und wer seid Ihr? Was erhofft Ihr Euch von dem Workshop?</a:t>
            </a:r>
          </a:p>
          <a:p>
            <a:pPr>
              <a:spcBef>
                <a:spcPts val="0"/>
              </a:spcBef>
            </a:pPr>
            <a:endParaRPr lang="de-DE" sz="1600" dirty="0"/>
          </a:p>
          <a:p>
            <a:r>
              <a:rPr lang="en-US" sz="1600" i="1" dirty="0"/>
              <a:t>- 15 min 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3DB6E6-5860-124A-AF64-740B2D48D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297" y="355451"/>
            <a:ext cx="1482639" cy="102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55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Objekt, Tisch, Mann, drinnen enthält.&#10;&#10;Automatisch generierte Beschreibung">
            <a:extLst>
              <a:ext uri="{FF2B5EF4-FFF2-40B4-BE49-F238E27FC236}">
                <a16:creationId xmlns:a16="http://schemas.microsoft.com/office/drawing/2014/main" id="{07DBB114-0FD8-234D-AB4A-AB07A379C5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730"/>
          <a:stretch/>
        </p:blipFill>
        <p:spPr>
          <a:xfrm>
            <a:off x="20" y="10"/>
            <a:ext cx="9143980" cy="5143490"/>
          </a:xfrm>
          <a:prstGeom prst="rect">
            <a:avLst/>
          </a:prstGeom>
          <a:noFill/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D8010FE6-9014-5F40-91E3-351E382CCF28}"/>
              </a:ext>
            </a:extLst>
          </p:cNvPr>
          <p:cNvSpPr/>
          <p:nvPr/>
        </p:nvSpPr>
        <p:spPr>
          <a:xfrm>
            <a:off x="398585" y="375138"/>
            <a:ext cx="8311662" cy="7854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</a:rPr>
              <a:t>Spielregeln für unsere Zusammenarbeit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2E0F0B2-203A-0941-8D63-3DE9F2235286}"/>
              </a:ext>
            </a:extLst>
          </p:cNvPr>
          <p:cNvSpPr/>
          <p:nvPr/>
        </p:nvSpPr>
        <p:spPr>
          <a:xfrm>
            <a:off x="2022231" y="1535713"/>
            <a:ext cx="5064369" cy="228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Symbol" pitchFamily="2" charset="2"/>
              <a:buChar char="-"/>
            </a:pPr>
            <a:r>
              <a:rPr lang="de-DE" sz="1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</a:rPr>
              <a:t>1:</a:t>
            </a:r>
          </a:p>
          <a:p>
            <a:pPr marL="285750" indent="-285750">
              <a:buFont typeface="Symbol" pitchFamily="2" charset="2"/>
              <a:buChar char="-"/>
            </a:pPr>
            <a:r>
              <a:rPr lang="de-DE" sz="1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</a:rPr>
              <a:t>2: …</a:t>
            </a:r>
          </a:p>
        </p:txBody>
      </p:sp>
    </p:spTree>
    <p:extLst>
      <p:ext uri="{BB962C8B-B14F-4D97-AF65-F5344CB8AC3E}">
        <p14:creationId xmlns:p14="http://schemas.microsoft.com/office/powerpoint/2010/main" val="2314982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454FF9-BE24-8F48-B110-04FF50CB3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Ziele</a:t>
            </a:r>
            <a:r>
              <a:rPr lang="en-GB" dirty="0"/>
              <a:t> des Workshops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25135A-2898-C045-A8E5-C3DD909B6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Anwendungsmöglichkeiten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die </a:t>
            </a:r>
            <a:r>
              <a:rPr lang="en-GB" dirty="0" err="1"/>
              <a:t>Technologie</a:t>
            </a:r>
            <a:r>
              <a:rPr lang="en-GB" dirty="0"/>
              <a:t> </a:t>
            </a:r>
            <a:r>
              <a:rPr lang="en-GB" dirty="0" err="1"/>
              <a:t>RShiny</a:t>
            </a:r>
            <a:r>
              <a:rPr lang="en-GB" dirty="0"/>
              <a:t> </a:t>
            </a:r>
            <a:r>
              <a:rPr lang="en-GB" dirty="0" err="1"/>
              <a:t>erkennen</a:t>
            </a:r>
            <a:endParaRPr lang="en-GB" dirty="0"/>
          </a:p>
          <a:p>
            <a:r>
              <a:rPr lang="en-GB" dirty="0"/>
              <a:t> Code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lesen</a:t>
            </a:r>
            <a:endParaRPr lang="en-GB" dirty="0"/>
          </a:p>
          <a:p>
            <a:r>
              <a:rPr lang="en-GB" dirty="0"/>
              <a:t> </a:t>
            </a:r>
            <a:r>
              <a:rPr lang="en-GB" dirty="0" err="1"/>
              <a:t>Grundverständnis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die </a:t>
            </a:r>
            <a:r>
              <a:rPr lang="en-GB" dirty="0" err="1"/>
              <a:t>technische</a:t>
            </a:r>
            <a:r>
              <a:rPr lang="en-GB" dirty="0"/>
              <a:t> </a:t>
            </a:r>
            <a:r>
              <a:rPr lang="en-GB" dirty="0" err="1"/>
              <a:t>Implementierung</a:t>
            </a:r>
            <a:endParaRPr lang="en-GB" dirty="0"/>
          </a:p>
          <a:p>
            <a:r>
              <a:rPr lang="en-GB" dirty="0"/>
              <a:t> </a:t>
            </a:r>
            <a:r>
              <a:rPr lang="en-GB" dirty="0" err="1"/>
              <a:t>Gewecktes</a:t>
            </a:r>
            <a:r>
              <a:rPr lang="en-GB" dirty="0"/>
              <a:t> Interesse </a:t>
            </a:r>
            <a:r>
              <a:rPr lang="en-GB" dirty="0" err="1"/>
              <a:t>mehr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lernen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4042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454FF9-BE24-8F48-B110-04FF50CB3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Prinzipien</a:t>
            </a:r>
            <a:r>
              <a:rPr lang="en-GB" dirty="0"/>
              <a:t> des Workshops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25135A-2898-C045-A8E5-C3DD909B6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 Alle </a:t>
            </a:r>
            <a:r>
              <a:rPr lang="en-GB" dirty="0" err="1"/>
              <a:t>Pflichtaufgaben</a:t>
            </a:r>
            <a:r>
              <a:rPr lang="en-GB" dirty="0"/>
              <a:t> </a:t>
            </a:r>
            <a:r>
              <a:rPr lang="en-GB" dirty="0" err="1"/>
              <a:t>können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das </a:t>
            </a:r>
            <a:r>
              <a:rPr lang="en-GB" dirty="0" err="1"/>
              <a:t>Kopieren</a:t>
            </a:r>
            <a:r>
              <a:rPr lang="en-GB" dirty="0"/>
              <a:t> von </a:t>
            </a:r>
            <a:r>
              <a:rPr lang="en-GB" dirty="0" err="1"/>
              <a:t>Codesegmenten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kleinen</a:t>
            </a:r>
            <a:r>
              <a:rPr lang="en-GB" dirty="0"/>
              <a:t> </a:t>
            </a:r>
            <a:r>
              <a:rPr lang="en-GB" dirty="0" err="1"/>
              <a:t>Änderungen</a:t>
            </a:r>
            <a:r>
              <a:rPr lang="en-GB" dirty="0"/>
              <a:t> </a:t>
            </a:r>
            <a:r>
              <a:rPr lang="en-GB" dirty="0" err="1"/>
              <a:t>erledigt</a:t>
            </a:r>
            <a:r>
              <a:rPr lang="en-GB" dirty="0"/>
              <a:t> </a:t>
            </a:r>
            <a:r>
              <a:rPr lang="en-GB" dirty="0" err="1"/>
              <a:t>werden</a:t>
            </a:r>
            <a:endParaRPr lang="en-GB" dirty="0"/>
          </a:p>
          <a:p>
            <a:r>
              <a:rPr lang="en-GB" dirty="0"/>
              <a:t>Bitte lest die </a:t>
            </a:r>
            <a:r>
              <a:rPr lang="en-GB" dirty="0" err="1"/>
              <a:t>Aufgabenstellungen</a:t>
            </a:r>
            <a:r>
              <a:rPr lang="en-GB" dirty="0"/>
              <a:t> </a:t>
            </a:r>
            <a:r>
              <a:rPr lang="en-GB" dirty="0" err="1"/>
              <a:t>gründlich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(##### </a:t>
            </a:r>
            <a:r>
              <a:rPr lang="en-GB" dirty="0" err="1"/>
              <a:t>Übung</a:t>
            </a:r>
            <a:r>
              <a:rPr lang="en-GB" dirty="0"/>
              <a:t> X)</a:t>
            </a:r>
          </a:p>
          <a:p>
            <a:r>
              <a:rPr lang="en-GB" dirty="0" err="1"/>
              <a:t>Grüner</a:t>
            </a:r>
            <a:r>
              <a:rPr lang="en-GB" dirty="0"/>
              <a:t> Text </a:t>
            </a:r>
            <a:r>
              <a:rPr lang="en-GB" dirty="0" err="1"/>
              <a:t>kennzeichnet</a:t>
            </a:r>
            <a:r>
              <a:rPr lang="en-GB" dirty="0"/>
              <a:t> </a:t>
            </a:r>
            <a:r>
              <a:rPr lang="en-GB" dirty="0" err="1"/>
              <a:t>Kommentare</a:t>
            </a:r>
            <a:r>
              <a:rPr lang="en-GB" dirty="0"/>
              <a:t>, in </a:t>
            </a:r>
            <a:r>
              <a:rPr lang="en-GB" dirty="0" err="1"/>
              <a:t>denen</a:t>
            </a:r>
            <a:r>
              <a:rPr lang="en-GB" dirty="0"/>
              <a:t> </a:t>
            </a:r>
            <a:r>
              <a:rPr lang="en-GB" dirty="0" err="1"/>
              <a:t>wichtige</a:t>
            </a:r>
            <a:r>
              <a:rPr lang="en-GB" dirty="0"/>
              <a:t> </a:t>
            </a:r>
            <a:r>
              <a:rPr lang="en-GB" dirty="0" err="1"/>
              <a:t>Informationen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</a:t>
            </a:r>
            <a:r>
              <a:rPr lang="en-GB" dirty="0" err="1"/>
              <a:t>Euch</a:t>
            </a:r>
            <a:r>
              <a:rPr lang="en-GB" dirty="0"/>
              <a:t> </a:t>
            </a:r>
            <a:r>
              <a:rPr lang="en-GB" dirty="0" err="1"/>
              <a:t>stehen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5552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7401E9-6F9C-A547-8B4E-2497FD8F3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Öffnet</a:t>
            </a:r>
            <a:r>
              <a:rPr lang="en-GB" dirty="0"/>
              <a:t> nun </a:t>
            </a:r>
            <a:r>
              <a:rPr lang="en-GB" dirty="0" err="1"/>
              <a:t>Eure</a:t>
            </a:r>
            <a:r>
              <a:rPr lang="en-GB" dirty="0"/>
              <a:t> </a:t>
            </a:r>
            <a:r>
              <a:rPr lang="en-GB" dirty="0" err="1"/>
              <a:t>erste</a:t>
            </a:r>
            <a:r>
              <a:rPr lang="en-GB" dirty="0"/>
              <a:t> Shiny-</a:t>
            </a:r>
            <a:r>
              <a:rPr lang="en-GB" dirty="0" err="1"/>
              <a:t>Applikation</a:t>
            </a:r>
            <a:endParaRPr lang="en-GB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782CE82B-90A1-ED43-9B62-028D193A39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6911" y="1323290"/>
            <a:ext cx="2971260" cy="143300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10A09C3-93C2-7C4C-8924-B19D1C311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051" y="1323290"/>
            <a:ext cx="3360152" cy="143300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F07BFE6-76A5-604B-810F-F229DEB08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173" y="2965266"/>
            <a:ext cx="3863476" cy="145657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EF761B6-7E9A-B24B-83F4-B2AF0B95CE21}"/>
              </a:ext>
            </a:extLst>
          </p:cNvPr>
          <p:cNvSpPr/>
          <p:nvPr/>
        </p:nvSpPr>
        <p:spPr>
          <a:xfrm>
            <a:off x="7136090" y="3261321"/>
            <a:ext cx="408113" cy="141402"/>
          </a:xfrm>
          <a:prstGeom prst="rect">
            <a:avLst/>
          </a:prstGeom>
          <a:noFill/>
          <a:ln>
            <a:solidFill>
              <a:srgbClr val="B35A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1142C2B-E28C-2647-96C0-1052C0345518}"/>
              </a:ext>
            </a:extLst>
          </p:cNvPr>
          <p:cNvSpPr/>
          <p:nvPr/>
        </p:nvSpPr>
        <p:spPr>
          <a:xfrm>
            <a:off x="6477785" y="2576110"/>
            <a:ext cx="408113" cy="141402"/>
          </a:xfrm>
          <a:prstGeom prst="rect">
            <a:avLst/>
          </a:prstGeom>
          <a:noFill/>
          <a:ln>
            <a:solidFill>
              <a:srgbClr val="B35A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A172915-660B-5A4B-B886-42029DE40477}"/>
              </a:ext>
            </a:extLst>
          </p:cNvPr>
          <p:cNvSpPr/>
          <p:nvPr/>
        </p:nvSpPr>
        <p:spPr>
          <a:xfrm>
            <a:off x="6006445" y="1537789"/>
            <a:ext cx="408113" cy="141402"/>
          </a:xfrm>
          <a:prstGeom prst="rect">
            <a:avLst/>
          </a:prstGeom>
          <a:noFill/>
          <a:ln>
            <a:solidFill>
              <a:srgbClr val="B35A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72F1BBE-D6D9-664A-9F82-C285710EE0E2}"/>
              </a:ext>
            </a:extLst>
          </p:cNvPr>
          <p:cNvSpPr/>
          <p:nvPr/>
        </p:nvSpPr>
        <p:spPr>
          <a:xfrm>
            <a:off x="1566420" y="2329638"/>
            <a:ext cx="1337035" cy="246471"/>
          </a:xfrm>
          <a:prstGeom prst="rect">
            <a:avLst/>
          </a:prstGeom>
          <a:noFill/>
          <a:ln>
            <a:solidFill>
              <a:srgbClr val="B35A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4273F16C-51D2-ED41-A7CA-7FCE9BE92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987" y="1323290"/>
            <a:ext cx="901700" cy="8128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5737A1B-A837-9045-B2C5-2A1789DEE7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374" y="2261176"/>
            <a:ext cx="834028" cy="79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711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97D061-9013-9442-99D8-F86C41E4F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Web-</a:t>
            </a:r>
            <a:r>
              <a:rPr lang="en-GB" dirty="0" err="1"/>
              <a:t>Applikationen</a:t>
            </a:r>
            <a:r>
              <a:rPr lang="en-GB" dirty="0"/>
              <a:t> </a:t>
            </a:r>
            <a:r>
              <a:rPr lang="en-GB" dirty="0" err="1"/>
              <a:t>begegnen</a:t>
            </a:r>
            <a:r>
              <a:rPr lang="en-GB" dirty="0"/>
              <a:t> </a:t>
            </a:r>
            <a:r>
              <a:rPr lang="en-GB" dirty="0" err="1"/>
              <a:t>uns</a:t>
            </a:r>
            <a:r>
              <a:rPr lang="en-GB" dirty="0"/>
              <a:t> </a:t>
            </a:r>
            <a:r>
              <a:rPr lang="en-GB" dirty="0" err="1"/>
              <a:t>überall</a:t>
            </a:r>
            <a:r>
              <a:rPr lang="en-GB" dirty="0"/>
              <a:t> – </a:t>
            </a:r>
            <a:r>
              <a:rPr lang="en-GB" dirty="0" err="1"/>
              <a:t>doch</a:t>
            </a:r>
            <a:r>
              <a:rPr lang="en-GB" dirty="0"/>
              <a:t> was </a:t>
            </a:r>
            <a:r>
              <a:rPr lang="en-GB" dirty="0" err="1"/>
              <a:t>ist</a:t>
            </a:r>
            <a:r>
              <a:rPr lang="en-GB" dirty="0"/>
              <a:t> das </a:t>
            </a:r>
            <a:r>
              <a:rPr lang="en-GB" dirty="0" err="1"/>
              <a:t>eigentlich</a:t>
            </a:r>
            <a:r>
              <a:rPr lang="en-GB" dirty="0"/>
              <a:t>?</a:t>
            </a:r>
          </a:p>
        </p:txBody>
      </p:sp>
      <p:pic>
        <p:nvPicPr>
          <p:cNvPr id="5" name="Grafik 4" descr="Smartphone mit einfarbiger Füllung">
            <a:extLst>
              <a:ext uri="{FF2B5EF4-FFF2-40B4-BE49-F238E27FC236}">
                <a16:creationId xmlns:a16="http://schemas.microsoft.com/office/drawing/2014/main" id="{0AA18D9E-2AB1-6243-B2D0-73E561D73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88932" y="1257302"/>
            <a:ext cx="3366135" cy="3366135"/>
          </a:xfrm>
          <a:prstGeom prst="rect">
            <a:avLst/>
          </a:prstGeom>
        </p:spPr>
      </p:pic>
      <p:pic>
        <p:nvPicPr>
          <p:cNvPr id="7" name="Grafik 6" descr="Inventar durchsuchen mit einfarbiger Füllung">
            <a:extLst>
              <a:ext uri="{FF2B5EF4-FFF2-40B4-BE49-F238E27FC236}">
                <a16:creationId xmlns:a16="http://schemas.microsoft.com/office/drawing/2014/main" id="{7239E209-7BA9-6643-916C-878162FAE1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14799" y="24831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40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8C43EB-6987-644D-A7A9-E4329F336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Shiny</a:t>
            </a:r>
            <a:r>
              <a:rPr lang="de-DE" dirty="0"/>
              <a:t> ist ein R-Package, das es Euch ermöglicht ganz leicht interaktive Web-Applikationen zu bauen</a:t>
            </a:r>
          </a:p>
        </p:txBody>
      </p:sp>
      <p:pic>
        <p:nvPicPr>
          <p:cNvPr id="3" name="Grafik 2" descr="Roboter">
            <a:extLst>
              <a:ext uri="{FF2B5EF4-FFF2-40B4-BE49-F238E27FC236}">
                <a16:creationId xmlns:a16="http://schemas.microsoft.com/office/drawing/2014/main" id="{7045CA61-AFC2-2C41-8C91-FD5B26225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98813" y="3748491"/>
            <a:ext cx="914400" cy="914400"/>
          </a:xfrm>
          <a:prstGeom prst="rect">
            <a:avLst/>
          </a:prstGeom>
        </p:spPr>
      </p:pic>
      <p:sp>
        <p:nvSpPr>
          <p:cNvPr id="4" name="Rounded Rectangular Callout 13">
            <a:extLst>
              <a:ext uri="{FF2B5EF4-FFF2-40B4-BE49-F238E27FC236}">
                <a16:creationId xmlns:a16="http://schemas.microsoft.com/office/drawing/2014/main" id="{08662230-C9E1-FC48-93B9-590933A2555C}"/>
              </a:ext>
            </a:extLst>
          </p:cNvPr>
          <p:cNvSpPr/>
          <p:nvPr/>
        </p:nvSpPr>
        <p:spPr>
          <a:xfrm>
            <a:off x="6892204" y="1851660"/>
            <a:ext cx="1996931" cy="1800833"/>
          </a:xfrm>
          <a:prstGeom prst="wedgeRoundRectCallout">
            <a:avLst>
              <a:gd name="adj1" fmla="val -109"/>
              <a:gd name="adj2" fmla="val 72688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t" panose="02000000000000000000" pitchFamily="2" charset="0"/>
              </a:rPr>
              <a:t>Packages… Was ist das eigentlich? Packages sind Module, die man in seine Codeskripte laden kann. Sie enthalten alle möglichen Funktionalitäten - wie z.B. die Funktion </a:t>
            </a:r>
            <a:r>
              <a:rPr lang="de-DE" sz="9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t" panose="02000000000000000000" pitchFamily="2" charset="0"/>
              </a:rPr>
              <a:t>mean</a:t>
            </a:r>
            <a:r>
              <a:rPr lang="de-DE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t" panose="02000000000000000000" pitchFamily="2" charset="0"/>
              </a:rPr>
              <a:t>(). Mit ihm müsst Ihr die mathematische Formel für den Mittelwert nicht mehr selbst bestimmen, sondern Ihr könnt die Funktion anwenden und ihn direkt berechnen. </a:t>
            </a:r>
          </a:p>
        </p:txBody>
      </p:sp>
      <p:pic>
        <p:nvPicPr>
          <p:cNvPr id="2050" name="Picture 2" descr="Shiny - Welcome to Shiny">
            <a:extLst>
              <a:ext uri="{FF2B5EF4-FFF2-40B4-BE49-F238E27FC236}">
                <a16:creationId xmlns:a16="http://schemas.microsoft.com/office/drawing/2014/main" id="{F5FC7815-8099-A84B-B382-350929EAE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00" y="1257302"/>
            <a:ext cx="5783987" cy="305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F67DF8C-BDC8-8A40-AFC7-02A106D16FF7}"/>
              </a:ext>
            </a:extLst>
          </p:cNvPr>
          <p:cNvSpPr txBox="1"/>
          <p:nvPr/>
        </p:nvSpPr>
        <p:spPr>
          <a:xfrm>
            <a:off x="252000" y="4354830"/>
            <a:ext cx="59659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Roboto Light" panose="02000000000000000000" pitchFamily="2" charset="0"/>
                <a:ea typeface="Roboto Light" panose="02000000000000000000" pitchFamily="2" charset="0"/>
              </a:rPr>
              <a:t>Bild: </a:t>
            </a:r>
            <a:r>
              <a:rPr lang="de-DE" sz="105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Shiny</a:t>
            </a:r>
            <a:r>
              <a:rPr lang="de-DE" sz="1050" dirty="0">
                <a:latin typeface="Roboto Light" panose="02000000000000000000" pitchFamily="2" charset="0"/>
                <a:ea typeface="Roboto Light" panose="02000000000000000000" pitchFamily="2" charset="0"/>
              </a:rPr>
              <a:t> - Welcome </a:t>
            </a:r>
            <a:r>
              <a:rPr lang="de-DE" sz="105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de-DE" sz="105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de-DE" sz="105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Shiny</a:t>
            </a:r>
            <a:r>
              <a:rPr lang="de-DE" sz="1050" dirty="0">
                <a:latin typeface="Roboto Light" panose="02000000000000000000" pitchFamily="2" charset="0"/>
                <a:ea typeface="Roboto Light" panose="02000000000000000000" pitchFamily="2" charset="0"/>
              </a:rPr>
              <a:t> über diesen </a:t>
            </a:r>
            <a:r>
              <a:rPr lang="de-DE" sz="1050" dirty="0">
                <a:latin typeface="Roboto Light" panose="02000000000000000000" pitchFamily="2" charset="0"/>
                <a:ea typeface="Roboto Light" panose="02000000000000000000" pitchFamily="2" charset="0"/>
                <a:hlinkClick r:id="rId6"/>
              </a:rPr>
              <a:t>Link</a:t>
            </a:r>
            <a:r>
              <a:rPr lang="de-DE" sz="1050" dirty="0">
                <a:latin typeface="Roboto Light" panose="02000000000000000000" pitchFamily="2" charset="0"/>
                <a:ea typeface="Roboto Light" panose="02000000000000000000" pitchFamily="2" charset="0"/>
              </a:rPr>
              <a:t> am 18.03.21.</a:t>
            </a:r>
          </a:p>
        </p:txBody>
      </p:sp>
    </p:spTree>
    <p:extLst>
      <p:ext uri="{BB962C8B-B14F-4D97-AF65-F5344CB8AC3E}">
        <p14:creationId xmlns:p14="http://schemas.microsoft.com/office/powerpoint/2010/main" val="3755732176"/>
      </p:ext>
    </p:extLst>
  </p:cSld>
  <p:clrMapOvr>
    <a:masterClrMapping/>
  </p:clrMapOvr>
</p:sld>
</file>

<file path=ppt/theme/theme1.xml><?xml version="1.0" encoding="utf-8"?>
<a:theme xmlns:a="http://schemas.openxmlformats.org/drawingml/2006/main" name="CorrelAid">
  <a:themeElements>
    <a:clrScheme name="CorrelAid 2">
      <a:dk1>
        <a:srgbClr val="000000"/>
      </a:dk1>
      <a:lt1>
        <a:srgbClr val="FEFFFE"/>
      </a:lt1>
      <a:dk2>
        <a:srgbClr val="44546A"/>
      </a:dk2>
      <a:lt2>
        <a:srgbClr val="FEFEFD"/>
      </a:lt2>
      <a:accent1>
        <a:srgbClr val="B7D337"/>
      </a:accent1>
      <a:accent2>
        <a:srgbClr val="88C617"/>
      </a:accent2>
      <a:accent3>
        <a:srgbClr val="67AA6A"/>
      </a:accent3>
      <a:accent4>
        <a:srgbClr val="418895"/>
      </a:accent4>
      <a:accent5>
        <a:srgbClr val="2E66AA"/>
      </a:accent5>
      <a:accent6>
        <a:srgbClr val="2A64A8"/>
      </a:accent6>
      <a:hlink>
        <a:srgbClr val="00428B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rrelAid" id="{3FDD787A-2DC4-514A-A016-2F4C4F139172}" vid="{6E32E691-51FF-534B-8ADD-AA76985436CE}"/>
    </a:ext>
  </a:extLst>
</a:theme>
</file>

<file path=ppt/theme/theme2.xml><?xml version="1.0" encoding="utf-8"?>
<a:theme xmlns:a="http://schemas.openxmlformats.org/drawingml/2006/main" name="1_CorrelAid">
  <a:themeElements>
    <a:clrScheme name="CorrelAid 2">
      <a:dk1>
        <a:srgbClr val="000000"/>
      </a:dk1>
      <a:lt1>
        <a:srgbClr val="FEFFFE"/>
      </a:lt1>
      <a:dk2>
        <a:srgbClr val="44546A"/>
      </a:dk2>
      <a:lt2>
        <a:srgbClr val="FEFEFD"/>
      </a:lt2>
      <a:accent1>
        <a:srgbClr val="B7D337"/>
      </a:accent1>
      <a:accent2>
        <a:srgbClr val="88C617"/>
      </a:accent2>
      <a:accent3>
        <a:srgbClr val="67AA6A"/>
      </a:accent3>
      <a:accent4>
        <a:srgbClr val="418895"/>
      </a:accent4>
      <a:accent5>
        <a:srgbClr val="2E66AA"/>
      </a:accent5>
      <a:accent6>
        <a:srgbClr val="2A64A8"/>
      </a:accent6>
      <a:hlink>
        <a:srgbClr val="00428B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rrelAid" id="{3FDD787A-2DC4-514A-A016-2F4C4F139172}" vid="{6E32E691-51FF-534B-8ADD-AA76985436CE}"/>
    </a:ext>
  </a:extLst>
</a:theme>
</file>

<file path=ppt/theme/theme3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533</Words>
  <Application>Microsoft Macintosh PowerPoint</Application>
  <PresentationFormat>Bildschirmpräsentation (16:9)</PresentationFormat>
  <Paragraphs>55</Paragraphs>
  <Slides>15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15</vt:i4>
      </vt:variant>
    </vt:vector>
  </HeadingPairs>
  <TitlesOfParts>
    <vt:vector size="24" baseType="lpstr">
      <vt:lpstr>Arial</vt:lpstr>
      <vt:lpstr>Bradley Hand ITC</vt:lpstr>
      <vt:lpstr>Calibri</vt:lpstr>
      <vt:lpstr>Roboto</vt:lpstr>
      <vt:lpstr>Roboto Light</vt:lpstr>
      <vt:lpstr>Symbol</vt:lpstr>
      <vt:lpstr>CorrelAid</vt:lpstr>
      <vt:lpstr>1_CorrelAid</vt:lpstr>
      <vt:lpstr>Benutzerdefiniertes Design</vt:lpstr>
      <vt:lpstr>Programmieraufgabe oder Lückentext?</vt:lpstr>
      <vt:lpstr>Wer wir sind</vt:lpstr>
      <vt:lpstr>Vorstellungsrunde</vt:lpstr>
      <vt:lpstr>PowerPoint-Präsentation</vt:lpstr>
      <vt:lpstr>Ziele des Workshops</vt:lpstr>
      <vt:lpstr>Prinzipien des Workshops</vt:lpstr>
      <vt:lpstr>Öffnet nun Eure erste Shiny-Applikation</vt:lpstr>
      <vt:lpstr>Web-Applikationen begegnen uns überall – doch was ist das eigentlich?</vt:lpstr>
      <vt:lpstr>Shiny ist ein R-Package, das es Euch ermöglicht ganz leicht interaktive Web-Applikationen zu bauen</vt:lpstr>
      <vt:lpstr>RShiny besteht aus zwei Hauptbestandteilen: User Interface (UI) und Server</vt:lpstr>
      <vt:lpstr>User Interface (UI) und Server funktionieren nicht ohne einander</vt:lpstr>
      <vt:lpstr>Online findet Ihr tolle Weiterbildungsformate</vt:lpstr>
      <vt:lpstr>Unsere Mission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digitalverbunden</dc:title>
  <dc:creator>Nina Hauser</dc:creator>
  <cp:lastModifiedBy>Nina Hauser</cp:lastModifiedBy>
  <cp:revision>68</cp:revision>
  <dcterms:created xsi:type="dcterms:W3CDTF">2020-07-30T08:50:00Z</dcterms:created>
  <dcterms:modified xsi:type="dcterms:W3CDTF">2021-03-18T17:27:58Z</dcterms:modified>
</cp:coreProperties>
</file>